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8" r:id="rId3"/>
    <p:sldId id="260" r:id="rId5"/>
    <p:sldId id="262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90" r:id="rId30"/>
    <p:sldId id="288" r:id="rId31"/>
  </p:sldIdLst>
  <p:sldSz cx="12192000" cy="6858000"/>
  <p:notesSz cx="7103745" cy="10234295"/>
  <p:embeddedFontLst>
    <p:embeddedFont>
      <p:font typeface="方正公文黑体" panose="02000500000000000000" charset="-122"/>
      <p:regular r:id="rId36"/>
    </p:embeddedFont>
    <p:embeddedFont>
      <p:font typeface="汉仪中黑KW" panose="00020600040101010101" charset="-122"/>
      <p:regular r:id="rId37"/>
    </p:embeddedFont>
    <p:embeddedFont>
      <p:font typeface="汉仪旗黑KW" panose="00020600040101010101" charset="-122"/>
      <p:regular r:id="rId38"/>
    </p:embeddedFont>
    <p:embeddedFont>
      <p:font typeface="FZDocHei" panose="02000500000000000000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886"/>
    <a:srgbClr val="CC0000"/>
    <a:srgbClr val="B2B2B2"/>
    <a:srgbClr val="202020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7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AF78-DF91-49FC-9092-84BA02F7AF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17.png"/><Relationship Id="rId20" Type="http://schemas.openxmlformats.org/officeDocument/2006/relationships/tags" Target="../tags/tag167.xml"/><Relationship Id="rId2" Type="http://schemas.openxmlformats.org/officeDocument/2006/relationships/image" Target="../media/image2.svg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image" Target="../media/image16.png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6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image" Target="../media/image2.svg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84.xml"/><Relationship Id="rId7" Type="http://schemas.openxmlformats.org/officeDocument/2006/relationships/image" Target="../media/image19.png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2" Type="http://schemas.openxmlformats.org/officeDocument/2006/relationships/notesSlide" Target="../notesSlides/notesSlide1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94.xml"/><Relationship Id="rId2" Type="http://schemas.openxmlformats.org/officeDocument/2006/relationships/image" Target="../media/image18.png"/><Relationship Id="rId19" Type="http://schemas.openxmlformats.org/officeDocument/2006/relationships/tags" Target="../tags/tag193.xml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image" Target="../media/image21.png"/><Relationship Id="rId10" Type="http://schemas.openxmlformats.org/officeDocument/2006/relationships/tags" Target="../tags/tag185.xml"/><Relationship Id="rId1" Type="http://schemas.openxmlformats.org/officeDocument/2006/relationships/tags" Target="../tags/tag18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7.xml"/><Relationship Id="rId5" Type="http://schemas.openxmlformats.org/officeDocument/2006/relationships/image" Target="../media/image22.png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image" Target="../media/image2.sv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13.xml"/><Relationship Id="rId6" Type="http://schemas.openxmlformats.org/officeDocument/2006/relationships/image" Target="../media/image25.png"/><Relationship Id="rId5" Type="http://schemas.openxmlformats.org/officeDocument/2006/relationships/tags" Target="../tags/tag212.xml"/><Relationship Id="rId4" Type="http://schemas.openxmlformats.org/officeDocument/2006/relationships/image" Target="../media/image24.png"/><Relationship Id="rId3" Type="http://schemas.openxmlformats.org/officeDocument/2006/relationships/tags" Target="../tags/tag211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tags" Target="../tags/tag216.xml"/><Relationship Id="rId5" Type="http://schemas.openxmlformats.org/officeDocument/2006/relationships/image" Target="../media/image25.png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25.png"/><Relationship Id="rId3" Type="http://schemas.openxmlformats.org/officeDocument/2006/relationships/tags" Target="../tags/tag217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png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image" Target="../media/image25.png"/><Relationship Id="rId3" Type="http://schemas.openxmlformats.org/officeDocument/2006/relationships/tags" Target="../tags/tag220.xml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0" Type="http://schemas.openxmlformats.org/officeDocument/2006/relationships/notesSlide" Target="../notesSlides/notesSlide2.xml"/><Relationship Id="rId6" Type="http://schemas.openxmlformats.org/officeDocument/2006/relationships/tags" Target="../tags/tag11.xml"/><Relationship Id="rId59" Type="http://schemas.openxmlformats.org/officeDocument/2006/relationships/slideLayout" Target="../slideLayouts/slideLayout2.xml"/><Relationship Id="rId58" Type="http://schemas.openxmlformats.org/officeDocument/2006/relationships/image" Target="../media/image2.svg"/><Relationship Id="rId57" Type="http://schemas.openxmlformats.org/officeDocument/2006/relationships/image" Target="../media/image3.png"/><Relationship Id="rId56" Type="http://schemas.openxmlformats.org/officeDocument/2006/relationships/tags" Target="../tags/tag61.xml"/><Relationship Id="rId55" Type="http://schemas.openxmlformats.org/officeDocument/2006/relationships/tags" Target="../tags/tag60.xml"/><Relationship Id="rId54" Type="http://schemas.openxmlformats.org/officeDocument/2006/relationships/tags" Target="../tags/tag59.xml"/><Relationship Id="rId53" Type="http://schemas.openxmlformats.org/officeDocument/2006/relationships/tags" Target="../tags/tag58.xml"/><Relationship Id="rId52" Type="http://schemas.openxmlformats.org/officeDocument/2006/relationships/tags" Target="../tags/tag57.xml"/><Relationship Id="rId51" Type="http://schemas.openxmlformats.org/officeDocument/2006/relationships/tags" Target="../tags/tag56.xml"/><Relationship Id="rId50" Type="http://schemas.openxmlformats.org/officeDocument/2006/relationships/tags" Target="../tags/tag55.xml"/><Relationship Id="rId5" Type="http://schemas.openxmlformats.org/officeDocument/2006/relationships/tags" Target="../tags/tag10.xml"/><Relationship Id="rId49" Type="http://schemas.openxmlformats.org/officeDocument/2006/relationships/tags" Target="../tags/tag54.xml"/><Relationship Id="rId48" Type="http://schemas.openxmlformats.org/officeDocument/2006/relationships/tags" Target="../tags/tag53.xml"/><Relationship Id="rId47" Type="http://schemas.openxmlformats.org/officeDocument/2006/relationships/tags" Target="../tags/tag52.xml"/><Relationship Id="rId46" Type="http://schemas.openxmlformats.org/officeDocument/2006/relationships/tags" Target="../tags/tag51.xml"/><Relationship Id="rId45" Type="http://schemas.openxmlformats.org/officeDocument/2006/relationships/tags" Target="../tags/tag50.xml"/><Relationship Id="rId44" Type="http://schemas.openxmlformats.org/officeDocument/2006/relationships/tags" Target="../tags/tag49.xml"/><Relationship Id="rId43" Type="http://schemas.openxmlformats.org/officeDocument/2006/relationships/tags" Target="../tags/tag48.xml"/><Relationship Id="rId42" Type="http://schemas.openxmlformats.org/officeDocument/2006/relationships/tags" Target="../tags/tag47.xml"/><Relationship Id="rId41" Type="http://schemas.openxmlformats.org/officeDocument/2006/relationships/tags" Target="../tags/tag46.xml"/><Relationship Id="rId40" Type="http://schemas.openxmlformats.org/officeDocument/2006/relationships/tags" Target="../tags/tag45.xml"/><Relationship Id="rId4" Type="http://schemas.openxmlformats.org/officeDocument/2006/relationships/tags" Target="../tags/tag9.xml"/><Relationship Id="rId39" Type="http://schemas.openxmlformats.org/officeDocument/2006/relationships/tags" Target="../tags/tag44.xml"/><Relationship Id="rId38" Type="http://schemas.openxmlformats.org/officeDocument/2006/relationships/tags" Target="../tags/tag43.xml"/><Relationship Id="rId37" Type="http://schemas.openxmlformats.org/officeDocument/2006/relationships/tags" Target="../tags/tag42.xml"/><Relationship Id="rId36" Type="http://schemas.openxmlformats.org/officeDocument/2006/relationships/tags" Target="../tags/tag41.xml"/><Relationship Id="rId35" Type="http://schemas.openxmlformats.org/officeDocument/2006/relationships/tags" Target="../tags/tag40.xml"/><Relationship Id="rId34" Type="http://schemas.openxmlformats.org/officeDocument/2006/relationships/tags" Target="../tags/tag39.xml"/><Relationship Id="rId33" Type="http://schemas.openxmlformats.org/officeDocument/2006/relationships/tags" Target="../tags/tag38.xml"/><Relationship Id="rId32" Type="http://schemas.openxmlformats.org/officeDocument/2006/relationships/tags" Target="../tags/tag37.xml"/><Relationship Id="rId31" Type="http://schemas.openxmlformats.org/officeDocument/2006/relationships/tags" Target="../tags/tag36.xml"/><Relationship Id="rId30" Type="http://schemas.openxmlformats.org/officeDocument/2006/relationships/tags" Target="../tags/tag35.xml"/><Relationship Id="rId3" Type="http://schemas.openxmlformats.org/officeDocument/2006/relationships/tags" Target="../tags/tag8.xml"/><Relationship Id="rId29" Type="http://schemas.openxmlformats.org/officeDocument/2006/relationships/tags" Target="../tags/tag34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../media/image25.png"/><Relationship Id="rId7" Type="http://schemas.openxmlformats.org/officeDocument/2006/relationships/tags" Target="../tags/tag227.xml"/><Relationship Id="rId6" Type="http://schemas.openxmlformats.org/officeDocument/2006/relationships/image" Target="../media/image29.png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image" Target="../media/image29.png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../media/image29.png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image" Target="../media/image25.png"/><Relationship Id="rId3" Type="http://schemas.openxmlformats.org/officeDocument/2006/relationships/tags" Target="../tags/tag239.xml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image" Target="../media/image25.png"/><Relationship Id="rId3" Type="http://schemas.openxmlformats.org/officeDocument/2006/relationships/tags" Target="../tags/tag243.xml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tags" Target="../tags/tag250.xml"/><Relationship Id="rId6" Type="http://schemas.openxmlformats.org/officeDocument/2006/relationships/image" Target="../media/image32.png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58.xml"/><Relationship Id="rId1" Type="http://schemas.openxmlformats.org/officeDocument/2006/relationships/tags" Target="../tags/tag25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tags" Target="../tags/tag25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.png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image" Target="../media/image6.jpeg"/><Relationship Id="rId20" Type="http://schemas.openxmlformats.org/officeDocument/2006/relationships/tags" Target="../tags/tag77.xml"/><Relationship Id="rId2" Type="http://schemas.openxmlformats.org/officeDocument/2006/relationships/image" Target="../media/image2.svg"/><Relationship Id="rId19" Type="http://schemas.openxmlformats.org/officeDocument/2006/relationships/image" Target="../media/image5.png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7.png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image" Target="../media/image2.sv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image" Target="../media/image2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image" Target="../media/image2.svg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18.xml"/><Relationship Id="rId7" Type="http://schemas.openxmlformats.org/officeDocument/2006/relationships/image" Target="../media/image11.png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0" Type="http://schemas.openxmlformats.org/officeDocument/2006/relationships/notesSlide" Target="../notesSlides/notesSlide7.xml"/><Relationship Id="rId2" Type="http://schemas.openxmlformats.org/officeDocument/2006/relationships/image" Target="../media/image2.sv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image" Target="../media/image13.png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2.sv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image" Target="../media/image15.png"/><Relationship Id="rId10" Type="http://schemas.openxmlformats.org/officeDocument/2006/relationships/tags" Target="../tags/tag13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image" Target="../media/image16.png"/><Relationship Id="rId3" Type="http://schemas.openxmlformats.org/officeDocument/2006/relationships/tags" Target="../tags/tag137.xml"/><Relationship Id="rId2" Type="http://schemas.openxmlformats.org/officeDocument/2006/relationships/image" Target="../media/image2.sv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3051" y="96022"/>
            <a:ext cx="4463705" cy="162793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 rot="0">
            <a:off x="789940" y="1933575"/>
            <a:ext cx="10711815" cy="1839595"/>
            <a:chOff x="2319130" y="3140765"/>
            <a:chExt cx="7546134" cy="1627940"/>
          </a:xfrm>
        </p:grpSpPr>
        <p:sp>
          <p:nvSpPr>
            <p:cNvPr id="6" name="平行四边形 5"/>
            <p:cNvSpPr/>
            <p:nvPr/>
          </p:nvSpPr>
          <p:spPr>
            <a:xfrm>
              <a:off x="2319130" y="3140765"/>
              <a:ext cx="7546134" cy="1627940"/>
            </a:xfrm>
            <a:prstGeom prst="parallelogram">
              <a:avLst>
                <a:gd name="adj" fmla="val 42095"/>
              </a:avLst>
            </a:prstGeom>
            <a:noFill/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2425717" y="3140766"/>
              <a:ext cx="1066800" cy="1627939"/>
            </a:xfrm>
            <a:prstGeom prst="parallelogram">
              <a:avLst>
                <a:gd name="adj" fmla="val 52907"/>
              </a:avLst>
            </a:prstGeom>
            <a:solidFill>
              <a:srgbClr val="023886"/>
            </a:solidFill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8699482" y="3140765"/>
              <a:ext cx="1066800" cy="1627939"/>
            </a:xfrm>
            <a:prstGeom prst="parallelogram">
              <a:avLst>
                <a:gd name="adj" fmla="val 54472"/>
              </a:avLst>
            </a:prstGeom>
            <a:solidFill>
              <a:srgbClr val="023886"/>
            </a:solidFill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78610" y="2360930"/>
            <a:ext cx="8940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Large Language Models for Code:</a:t>
            </a:r>
            <a:endParaRPr lang="zh-CN" altLang="en-US" sz="3000" b="1" dirty="0">
              <a:solidFill>
                <a:srgbClr val="023886"/>
              </a:solidFill>
              <a:latin typeface="Al Bayan Bold" charset="0"/>
              <a:ea typeface="方正公文黑体" panose="02000500000000000000" charset="-122"/>
              <a:cs typeface="Al Bayan Bold" charset="0"/>
            </a:endParaRPr>
          </a:p>
          <a:p>
            <a:pPr algn="ctr"/>
            <a:r>
              <a:rPr lang="zh-CN" altLang="en-US" sz="3000" b="1" dirty="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Security Hardening and Adversarial Testing</a:t>
            </a:r>
            <a:endParaRPr lang="zh-CN" altLang="en-US" sz="3000" b="1" dirty="0">
              <a:solidFill>
                <a:srgbClr val="023886"/>
              </a:solidFill>
              <a:latin typeface="Al Bayan Bold" charset="0"/>
              <a:ea typeface="方正公文黑体" panose="02000500000000000000" charset="-122"/>
              <a:cs typeface="Al Bayan Bold" charset="0"/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4324985" y="5216525"/>
            <a:ext cx="3641725" cy="408940"/>
          </a:xfrm>
          <a:prstGeom prst="parallelogram">
            <a:avLst>
              <a:gd name="adj" fmla="val 42095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汇报人：陈一豆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2" name="平行四边形 1"/>
          <p:cNvSpPr/>
          <p:nvPr>
            <p:custDataLst>
              <p:tags r:id="rId3"/>
            </p:custDataLst>
          </p:nvPr>
        </p:nvSpPr>
        <p:spPr>
          <a:xfrm>
            <a:off x="4274820" y="5866130"/>
            <a:ext cx="3641725" cy="408940"/>
          </a:xfrm>
          <a:prstGeom prst="parallelogram">
            <a:avLst>
              <a:gd name="adj" fmla="val 42095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汇报日期：</a:t>
            </a:r>
            <a:r>
              <a:rPr lang="en-US" altLang="zh-CN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2025.7.31</a:t>
            </a:r>
            <a:endParaRPr lang="en-US" altLang="zh-CN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336675" y="3375660"/>
            <a:ext cx="942467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1400" b="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503050405090304" charset="0"/>
                <a:ea typeface="Merriweather Sans"/>
                <a:cs typeface="Times New Roman" panose="02020503050405090304" charset="0"/>
              </a:rPr>
              <a:t>Proceedings of the 2023 ACM SIGSAC Conference on Computer and Communications Security</a:t>
            </a:r>
            <a:endParaRPr lang="en-US" altLang="zh-CN" sz="1400" b="0" i="1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503050405090304" charset="0"/>
              <a:ea typeface="Merriweather Sans"/>
              <a:cs typeface="Times New Roman" panose="0202050305040509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853690" y="4042410"/>
            <a:ext cx="2990215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Jingxuan He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ETH Zurich, Switzerland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jingxuan.he@inf.ethz.ch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596380" y="4034155"/>
            <a:ext cx="2990215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Martin Vechev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ETH Zurich, Switzerland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  <a:p>
            <a:pPr algn="ctr"/>
            <a:r>
              <a:rPr lang="en-US" altLang="zh-CN" sz="1600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martin.vechev@inf.ethz.ch</a:t>
            </a:r>
            <a:endParaRPr lang="en-US" altLang="zh-CN" sz="1600" dirty="0">
              <a:solidFill>
                <a:srgbClr val="023886"/>
              </a:solidFill>
              <a:latin typeface="Al Bayan Plain" charset="0"/>
              <a:ea typeface="方正公文黑体" panose="02000500000000000000" charset="-122"/>
              <a:cs typeface="Al Bayan Plain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Training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60120" y="1283335"/>
            <a:ext cx="38309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设置掩码向量</a:t>
            </a:r>
            <a:endParaRPr lang="zh-CN" altLang="en-US" sz="2200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960120" y="1713230"/>
            <a:ext cx="636079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代码位于安全敏感区的令牌掩码设为</a:t>
            </a:r>
            <a:r>
              <a:rPr lang="en-US" altLang="zh-CN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1</a:t>
            </a: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，否则设为</a:t>
            </a:r>
            <a:r>
              <a:rPr lang="en-US" altLang="zh-CN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985520" y="2218055"/>
            <a:ext cx="38309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区域判定</a:t>
            </a:r>
            <a:endParaRPr lang="zh-CN" altLang="en-US" sz="2200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85520" y="2755265"/>
            <a:ext cx="4902835" cy="51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Wingdings" panose="05000000000000000000" charset="0"/>
              <a:buChar char="ü"/>
              <a:defRPr/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程序级别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Wingdings" panose="05000000000000000000" charset="0"/>
              <a:buChar char="ü"/>
              <a:defRPr/>
            </a:pP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Wingdings" panose="05000000000000000000" charset="0"/>
              <a:buChar char="ü"/>
              <a:defRPr/>
            </a:pP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8" name="箭头: 上 11"/>
          <p:cNvSpPr/>
          <p:nvPr>
            <p:custDataLst>
              <p:tags r:id="rId7"/>
            </p:custDataLst>
          </p:nvPr>
        </p:nvSpPr>
        <p:spPr>
          <a:xfrm rot="5400000">
            <a:off x="3025140" y="2476500"/>
            <a:ext cx="190500" cy="100774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4037330" y="2760980"/>
            <a:ext cx="502602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每个训练样本的每个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mask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被标注为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1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985520" y="3606165"/>
            <a:ext cx="130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>
                <a:latin typeface="方正公文黑体" panose="02000500000000000000" charset="-122"/>
                <a:ea typeface="方正公文黑体" panose="02000500000000000000" charset="-122"/>
              </a:rPr>
              <a:t>行级别</a:t>
            </a:r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6122670" y="3954780"/>
            <a:ext cx="2772410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对应修改代码行的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mask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被标注为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1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985520" y="4845050"/>
            <a:ext cx="1565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>
                <a:latin typeface="方正公文黑体" panose="02000500000000000000" charset="-122"/>
                <a:ea typeface="方正公文黑体" panose="02000500000000000000" charset="-122"/>
              </a:rPr>
              <a:t>字符级别</a:t>
            </a:r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49503"/>
          <a:stretch>
            <a:fillRect/>
          </a:stretch>
        </p:blipFill>
        <p:spPr>
          <a:xfrm>
            <a:off x="888365" y="5265420"/>
            <a:ext cx="4787265" cy="80708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14"/>
            </p:custDataLst>
          </p:nvPr>
        </p:nvSpPr>
        <p:spPr>
          <a:xfrm>
            <a:off x="6123305" y="5149215"/>
            <a:ext cx="268732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对应修复后添加的元素对应的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mask</a:t>
            </a:r>
            <a:endParaRPr lang="en-US" altLang="zh-CN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被标注为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1</a:t>
            </a:r>
            <a:endParaRPr lang="en-US" altLang="zh-CN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35" name="箭头: 上 11"/>
          <p:cNvSpPr/>
          <p:nvPr>
            <p:custDataLst>
              <p:tags r:id="rId15"/>
            </p:custDataLst>
          </p:nvPr>
        </p:nvSpPr>
        <p:spPr>
          <a:xfrm rot="5400000">
            <a:off x="8895080" y="4129405"/>
            <a:ext cx="190500" cy="36004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箭头: 上 11"/>
          <p:cNvSpPr/>
          <p:nvPr>
            <p:custDataLst>
              <p:tags r:id="rId16"/>
            </p:custDataLst>
          </p:nvPr>
        </p:nvSpPr>
        <p:spPr>
          <a:xfrm rot="5400000">
            <a:off x="5803900" y="5490210"/>
            <a:ext cx="190500" cy="360045"/>
          </a:xfrm>
          <a:prstGeom prst="upArrow">
            <a:avLst>
              <a:gd name="adj1" fmla="val 50000"/>
              <a:gd name="adj2" fmla="val 551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40" name="矩形: 圆角 2"/>
          <p:cNvSpPr/>
          <p:nvPr>
            <p:custDataLst>
              <p:tags r:id="rId17"/>
            </p:custDataLst>
          </p:nvPr>
        </p:nvSpPr>
        <p:spPr>
          <a:xfrm>
            <a:off x="9403080" y="4135120"/>
            <a:ext cx="1485265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不安全程序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41" name="箭头: 上 11"/>
          <p:cNvSpPr/>
          <p:nvPr>
            <p:custDataLst>
              <p:tags r:id="rId18"/>
            </p:custDataLst>
          </p:nvPr>
        </p:nvSpPr>
        <p:spPr>
          <a:xfrm rot="5400000">
            <a:off x="8895080" y="5490210"/>
            <a:ext cx="190500" cy="36004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42" name="矩形: 圆角 2"/>
          <p:cNvSpPr/>
          <p:nvPr>
            <p:custDataLst>
              <p:tags r:id="rId19"/>
            </p:custDataLst>
          </p:nvPr>
        </p:nvSpPr>
        <p:spPr>
          <a:xfrm>
            <a:off x="9403080" y="5500370"/>
            <a:ext cx="1485265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安全程序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36" name="箭头: 上 11"/>
          <p:cNvSpPr/>
          <p:nvPr>
            <p:custDataLst>
              <p:tags r:id="rId20"/>
            </p:custDataLst>
          </p:nvPr>
        </p:nvSpPr>
        <p:spPr>
          <a:xfrm rot="5400000">
            <a:off x="5803900" y="4129405"/>
            <a:ext cx="190500" cy="360045"/>
          </a:xfrm>
          <a:prstGeom prst="upArrow">
            <a:avLst>
              <a:gd name="adj1" fmla="val 50000"/>
              <a:gd name="adj2" fmla="val 551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37" name="图片 36" descr="截屏2025-07-31 17.29.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0120" y="4009390"/>
            <a:ext cx="4654550" cy="75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Training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763270" y="1129665"/>
            <a:ext cx="835723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每个训练样本用三元组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（x, m, c）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标注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 :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一段代码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m :</a:t>
            </a:r>
            <a:r>
              <a:rPr lang="en-US" altLang="zh-CN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每个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token</a:t>
            </a:r>
            <a:r>
              <a:rPr lang="zh-CN" altLang="en-US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序列对应的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mask</a:t>
            </a:r>
            <a:r>
              <a:rPr lang="zh-CN" altLang="en-US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序列</a:t>
            </a:r>
            <a:endParaRPr lang="en-US" altLang="zh-CN" dirty="0">
              <a:solidFill>
                <a:prstClr val="black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c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 :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安全属性（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表示“安全代码”，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vul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表示“不安全代码”）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3270" y="3075940"/>
            <a:ext cx="899731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b="1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训练集由</a:t>
            </a:r>
            <a:r>
              <a:rPr lang="en-US" altLang="zh-CN" b="1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n</a:t>
            </a:r>
            <a:r>
              <a:rPr lang="zh-CN" altLang="en-US" b="1" noProof="0" dirty="0">
                <a:ln>
                  <a:noFill/>
                </a:ln>
                <a:solidFill>
                  <a:srgbClr val="023886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个训练样本对构成：</a:t>
            </a:r>
            <a:endParaRPr lang="zh-CN" altLang="en-US" b="1" noProof="0" dirty="0">
              <a:ln>
                <a:noFill/>
              </a:ln>
              <a:solidFill>
                <a:srgbClr val="023886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{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（x_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修改后的代码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, m_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字符级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, c_sec）,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（x_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修改前的代码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, m_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行级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, c_vul）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}</a:t>
            </a:r>
            <a:endParaRPr lang="en-US" altLang="zh-CN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3270" y="2709545"/>
            <a:ext cx="1019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不只学习</a:t>
            </a:r>
            <a:r>
              <a:rPr lang="zh-CN" altLang="en-US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一种安全属性</a:t>
            </a:r>
            <a:r>
              <a:rPr lang="zh-CN" altLang="en-US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，还会学习对应的反例</a:t>
            </a:r>
            <a:r>
              <a:rPr lang="zh-CN" altLang="en-US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¬c</a:t>
            </a:r>
            <a:r>
              <a:rPr lang="zh-CN" altLang="en-US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，实现“正反样本对比学习”</a:t>
            </a:r>
            <a:endParaRPr lang="zh-CN" altLang="en-US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941705" y="3948430"/>
            <a:ext cx="130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>
                <a:latin typeface="方正公文黑体" panose="02000500000000000000" charset="-122"/>
                <a:ea typeface="方正公文黑体" panose="02000500000000000000" charset="-122"/>
              </a:rPr>
              <a:t>行级别</a:t>
            </a:r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6078855" y="4297045"/>
            <a:ext cx="2772410" cy="40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对应修改代码行的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mask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被标注为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1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941705" y="5187315"/>
            <a:ext cx="1565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>
                <a:latin typeface="方正公文黑体" panose="02000500000000000000" charset="-122"/>
                <a:ea typeface="方正公文黑体" panose="02000500000000000000" charset="-122"/>
              </a:rPr>
              <a:t>字符级别</a:t>
            </a:r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49503"/>
          <a:stretch>
            <a:fillRect/>
          </a:stretch>
        </p:blipFill>
        <p:spPr>
          <a:xfrm>
            <a:off x="844550" y="5607685"/>
            <a:ext cx="4787265" cy="80708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6079490" y="5491480"/>
            <a:ext cx="268732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对应修复后添加的元素对应的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mask</a:t>
            </a:r>
            <a:endParaRPr lang="en-US" altLang="zh-CN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被标注为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1</a:t>
            </a:r>
            <a:endParaRPr lang="en-US" altLang="zh-CN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46" name="箭头: 上 11"/>
          <p:cNvSpPr/>
          <p:nvPr>
            <p:custDataLst>
              <p:tags r:id="rId10"/>
            </p:custDataLst>
          </p:nvPr>
        </p:nvSpPr>
        <p:spPr>
          <a:xfrm rot="5400000">
            <a:off x="8851265" y="4471670"/>
            <a:ext cx="190500" cy="36004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47" name="箭头: 上 11"/>
          <p:cNvSpPr/>
          <p:nvPr>
            <p:custDataLst>
              <p:tags r:id="rId11"/>
            </p:custDataLst>
          </p:nvPr>
        </p:nvSpPr>
        <p:spPr>
          <a:xfrm rot="5400000">
            <a:off x="5760085" y="5832475"/>
            <a:ext cx="190500" cy="360045"/>
          </a:xfrm>
          <a:prstGeom prst="upArrow">
            <a:avLst>
              <a:gd name="adj1" fmla="val 50000"/>
              <a:gd name="adj2" fmla="val 551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48" name="矩形: 圆角 2"/>
          <p:cNvSpPr/>
          <p:nvPr>
            <p:custDataLst>
              <p:tags r:id="rId12"/>
            </p:custDataLst>
          </p:nvPr>
        </p:nvSpPr>
        <p:spPr>
          <a:xfrm>
            <a:off x="9359265" y="4477385"/>
            <a:ext cx="1485265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不安全程序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49" name="箭头: 上 11"/>
          <p:cNvSpPr/>
          <p:nvPr>
            <p:custDataLst>
              <p:tags r:id="rId13"/>
            </p:custDataLst>
          </p:nvPr>
        </p:nvSpPr>
        <p:spPr>
          <a:xfrm rot="5400000">
            <a:off x="8851265" y="5832475"/>
            <a:ext cx="190500" cy="36004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50" name="矩形: 圆角 2"/>
          <p:cNvSpPr/>
          <p:nvPr>
            <p:custDataLst>
              <p:tags r:id="rId14"/>
            </p:custDataLst>
          </p:nvPr>
        </p:nvSpPr>
        <p:spPr>
          <a:xfrm>
            <a:off x="9359265" y="5842635"/>
            <a:ext cx="1485265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安全程序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51" name="箭头: 上 11"/>
          <p:cNvSpPr/>
          <p:nvPr>
            <p:custDataLst>
              <p:tags r:id="rId15"/>
            </p:custDataLst>
          </p:nvPr>
        </p:nvSpPr>
        <p:spPr>
          <a:xfrm rot="5400000">
            <a:off x="5760085" y="4471670"/>
            <a:ext cx="190500" cy="360045"/>
          </a:xfrm>
          <a:prstGeom prst="upArrow">
            <a:avLst>
              <a:gd name="adj1" fmla="val 50000"/>
              <a:gd name="adj2" fmla="val 551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52" name="图片 51" descr="截屏2025-07-31 17.29.4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16305" y="4351655"/>
            <a:ext cx="4654550" cy="75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93251" y="5894471"/>
            <a:ext cx="4067743" cy="590632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Training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2182802" y="1145052"/>
            <a:ext cx="7828935" cy="368300"/>
          </a:xfrm>
          <a:prstGeom prst="rect">
            <a:avLst/>
          </a:prstGeom>
          <a:solidFill>
            <a:srgbClr val="023886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方正公文黑体" panose="02000500000000000000" charset="-122"/>
                <a:ea typeface="方正公文黑体" panose="02000500000000000000" charset="-122"/>
              </a:rPr>
              <a:t>通过在代码的不同区域应用特殊的损失函数来实现训练目标</a:t>
            </a:r>
            <a:endParaRPr lang="zh-CN" altLang="en-US" dirty="0">
              <a:solidFill>
                <a:schemeClr val="bg1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30314" y="2047379"/>
            <a:ext cx="2657728" cy="654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80396" y="3288368"/>
            <a:ext cx="3431205" cy="5936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83784" y="4581606"/>
            <a:ext cx="3086597" cy="543997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1545265" y="1648155"/>
            <a:ext cx="91298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</a:rPr>
              <a:t>语言模型损失函数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1545265" y="2972727"/>
            <a:ext cx="9129822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</a:rPr>
              <a:t>对比损失函数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1545265" y="4150891"/>
            <a:ext cx="9129822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KL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散度损失函数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1545265" y="5556417"/>
            <a:ext cx="9129822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</a:rPr>
              <a:t>总体损失函数计算公式为：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5229225" y="3429000"/>
            <a:ext cx="265430" cy="2762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7"/>
            </p:custDataLst>
          </p:nvPr>
        </p:nvSpPr>
        <p:spPr>
          <a:xfrm>
            <a:off x="5229225" y="4675505"/>
            <a:ext cx="384175" cy="3308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8"/>
            </p:custDataLst>
          </p:nvPr>
        </p:nvSpPr>
        <p:spPr>
          <a:xfrm>
            <a:off x="5728335" y="2268220"/>
            <a:ext cx="265430" cy="2762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9"/>
            </p:custDataLst>
          </p:nvPr>
        </p:nvSpPr>
        <p:spPr>
          <a:xfrm>
            <a:off x="5396865" y="6031230"/>
            <a:ext cx="523875" cy="4610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20"/>
            </p:custDataLst>
          </p:nvPr>
        </p:nvSpPr>
        <p:spPr>
          <a:xfrm>
            <a:off x="6832600" y="6038215"/>
            <a:ext cx="523875" cy="4610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Dataset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070101" y="1532735"/>
            <a:ext cx="9814394" cy="4643120"/>
          </a:xfrm>
          <a:prstGeom prst="rect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4477" y="1703673"/>
            <a:ext cx="6685948" cy="4211279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7807983" y="1961950"/>
            <a:ext cx="3355437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审查现有漏洞数据集，从八个候选数据集中选择三个作为进一步研究的基础数据集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手动检查数据集，提取真正的安全修复代码对，排除不相关代码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最终的训练和验证数据集涵盖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9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CWEs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，包含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1606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个程序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Use Cases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矩形: 圆顶角 14"/>
          <p:cNvSpPr/>
          <p:nvPr>
            <p:custDataLst>
              <p:tags r:id="rId3"/>
            </p:custDataLst>
          </p:nvPr>
        </p:nvSpPr>
        <p:spPr>
          <a:xfrm>
            <a:off x="377825" y="1601470"/>
            <a:ext cx="5404485" cy="687070"/>
          </a:xfrm>
          <a:prstGeom prst="round2SameRect">
            <a:avLst>
              <a:gd name="adj1" fmla="val 19786"/>
              <a:gd name="adj2" fmla="val 0"/>
            </a:avLst>
          </a:prstGeom>
          <a:solidFill>
            <a:srgbClr val="0238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矩形: 圆角 3"/>
          <p:cNvSpPr/>
          <p:nvPr>
            <p:custDataLst>
              <p:tags r:id="rId4"/>
            </p:custDataLst>
          </p:nvPr>
        </p:nvSpPr>
        <p:spPr>
          <a:xfrm>
            <a:off x="377825" y="1601470"/>
            <a:ext cx="5403850" cy="4615180"/>
          </a:xfrm>
          <a:prstGeom prst="roundRect">
            <a:avLst>
              <a:gd name="adj" fmla="val 4507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1899" y="1729415"/>
            <a:ext cx="231621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安全性增强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77825" y="2414905"/>
            <a:ext cx="5276215" cy="354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100000"/>
              <a:buFont typeface="Arial" panose="020B060402020209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用户训练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并将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SVENsec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提供给目标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，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将生成更加安全的代码；用户可以使用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SVENsec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Plain" charset="0"/>
                <a:ea typeface="方正公文黑体" panose="02000500000000000000" charset="-122"/>
                <a:cs typeface="Al Bayan Plain" charset="0"/>
              </a:rPr>
              <a:t>来加固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开源的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；用户可以是闭源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的开发团队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100000"/>
              <a:buFont typeface="Arial" panose="020B060402020209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与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GitHub Copilot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漏洞预防的比较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80000"/>
              <a:buFontTx/>
              <a:buAutoNum type="arabicPeriod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GitHub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的预防方式是通过过滤不安全的编码模式来实现的，在生成代码结束后进行。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在推断期间改变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的输出分布。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80000"/>
              <a:buFontTx/>
              <a:buAutoNum type="arabicPeriod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GitHub的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预防仅支持三种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CWE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SVENsec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支持九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种并在这三种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CWE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上表现良好。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80000"/>
              <a:buFontTx/>
              <a:buAutoNum type="arabicPeriod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GitHub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的预防系统闭源，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开源。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4" name="blackboard_290719"/>
          <p:cNvSpPr/>
          <p:nvPr>
            <p:custDataLst>
              <p:tags r:id="rId7"/>
            </p:custDataLst>
          </p:nvPr>
        </p:nvSpPr>
        <p:spPr>
          <a:xfrm>
            <a:off x="4603229" y="1804166"/>
            <a:ext cx="468194" cy="292193"/>
          </a:xfrm>
          <a:custGeom>
            <a:avLst/>
            <a:gdLst>
              <a:gd name="connsiteX0" fmla="*/ 319469 w 607639"/>
              <a:gd name="connsiteY0" fmla="*/ 186490 h 379219"/>
              <a:gd name="connsiteX1" fmla="*/ 270606 w 607639"/>
              <a:gd name="connsiteY1" fmla="*/ 214661 h 379219"/>
              <a:gd name="connsiteX2" fmla="*/ 270606 w 607639"/>
              <a:gd name="connsiteY2" fmla="*/ 271003 h 379219"/>
              <a:gd name="connsiteX3" fmla="*/ 319469 w 607639"/>
              <a:gd name="connsiteY3" fmla="*/ 299175 h 379219"/>
              <a:gd name="connsiteX4" fmla="*/ 368421 w 607639"/>
              <a:gd name="connsiteY4" fmla="*/ 271003 h 379219"/>
              <a:gd name="connsiteX5" fmla="*/ 368421 w 607639"/>
              <a:gd name="connsiteY5" fmla="*/ 214661 h 379219"/>
              <a:gd name="connsiteX6" fmla="*/ 196378 w 607639"/>
              <a:gd name="connsiteY6" fmla="*/ 186490 h 379219"/>
              <a:gd name="connsiteX7" fmla="*/ 147426 w 607639"/>
              <a:gd name="connsiteY7" fmla="*/ 214661 h 379219"/>
              <a:gd name="connsiteX8" fmla="*/ 147426 w 607639"/>
              <a:gd name="connsiteY8" fmla="*/ 271003 h 379219"/>
              <a:gd name="connsiteX9" fmla="*/ 196378 w 607639"/>
              <a:gd name="connsiteY9" fmla="*/ 299175 h 379219"/>
              <a:gd name="connsiteX10" fmla="*/ 245241 w 607639"/>
              <a:gd name="connsiteY10" fmla="*/ 271003 h 379219"/>
              <a:gd name="connsiteX11" fmla="*/ 245241 w 607639"/>
              <a:gd name="connsiteY11" fmla="*/ 214661 h 379219"/>
              <a:gd name="connsiteX12" fmla="*/ 381059 w 607639"/>
              <a:gd name="connsiteY12" fmla="*/ 80115 h 379219"/>
              <a:gd name="connsiteX13" fmla="*/ 332108 w 607639"/>
              <a:gd name="connsiteY13" fmla="*/ 108287 h 379219"/>
              <a:gd name="connsiteX14" fmla="*/ 332108 w 607639"/>
              <a:gd name="connsiteY14" fmla="*/ 164540 h 379219"/>
              <a:gd name="connsiteX15" fmla="*/ 381059 w 607639"/>
              <a:gd name="connsiteY15" fmla="*/ 192800 h 379219"/>
              <a:gd name="connsiteX16" fmla="*/ 429922 w 607639"/>
              <a:gd name="connsiteY16" fmla="*/ 164629 h 379219"/>
              <a:gd name="connsiteX17" fmla="*/ 429922 w 607639"/>
              <a:gd name="connsiteY17" fmla="*/ 108287 h 379219"/>
              <a:gd name="connsiteX18" fmla="*/ 381059 w 607639"/>
              <a:gd name="connsiteY18" fmla="*/ 50878 h 379219"/>
              <a:gd name="connsiteX19" fmla="*/ 455288 w 607639"/>
              <a:gd name="connsiteY19" fmla="*/ 93712 h 379219"/>
              <a:gd name="connsiteX20" fmla="*/ 455288 w 607639"/>
              <a:gd name="connsiteY20" fmla="*/ 179203 h 379219"/>
              <a:gd name="connsiteX21" fmla="*/ 393698 w 607639"/>
              <a:gd name="connsiteY21" fmla="*/ 214661 h 379219"/>
              <a:gd name="connsiteX22" fmla="*/ 393698 w 607639"/>
              <a:gd name="connsiteY22" fmla="*/ 285578 h 379219"/>
              <a:gd name="connsiteX23" fmla="*/ 319469 w 607639"/>
              <a:gd name="connsiteY23" fmla="*/ 328412 h 379219"/>
              <a:gd name="connsiteX24" fmla="*/ 257879 w 607639"/>
              <a:gd name="connsiteY24" fmla="*/ 292865 h 379219"/>
              <a:gd name="connsiteX25" fmla="*/ 196378 w 607639"/>
              <a:gd name="connsiteY25" fmla="*/ 328412 h 379219"/>
              <a:gd name="connsiteX26" fmla="*/ 122149 w 607639"/>
              <a:gd name="connsiteY26" fmla="*/ 285578 h 379219"/>
              <a:gd name="connsiteX27" fmla="*/ 122149 w 607639"/>
              <a:gd name="connsiteY27" fmla="*/ 200087 h 379219"/>
              <a:gd name="connsiteX28" fmla="*/ 196378 w 607639"/>
              <a:gd name="connsiteY28" fmla="*/ 157253 h 379219"/>
              <a:gd name="connsiteX29" fmla="*/ 257879 w 607639"/>
              <a:gd name="connsiteY29" fmla="*/ 192800 h 379219"/>
              <a:gd name="connsiteX30" fmla="*/ 306831 w 607639"/>
              <a:gd name="connsiteY30" fmla="*/ 164540 h 379219"/>
              <a:gd name="connsiteX31" fmla="*/ 306831 w 607639"/>
              <a:gd name="connsiteY31" fmla="*/ 93712 h 379219"/>
              <a:gd name="connsiteX32" fmla="*/ 50644 w 607639"/>
              <a:gd name="connsiteY32" fmla="*/ 25329 h 379219"/>
              <a:gd name="connsiteX33" fmla="*/ 50644 w 607639"/>
              <a:gd name="connsiteY33" fmla="*/ 353890 h 379219"/>
              <a:gd name="connsiteX34" fmla="*/ 417702 w 607639"/>
              <a:gd name="connsiteY34" fmla="*/ 353890 h 379219"/>
              <a:gd name="connsiteX35" fmla="*/ 405063 w 607639"/>
              <a:gd name="connsiteY35" fmla="*/ 341270 h 379219"/>
              <a:gd name="connsiteX36" fmla="*/ 417702 w 607639"/>
              <a:gd name="connsiteY36" fmla="*/ 328651 h 379219"/>
              <a:gd name="connsiteX37" fmla="*/ 518990 w 607639"/>
              <a:gd name="connsiteY37" fmla="*/ 328651 h 379219"/>
              <a:gd name="connsiteX38" fmla="*/ 531629 w 607639"/>
              <a:gd name="connsiteY38" fmla="*/ 341270 h 379219"/>
              <a:gd name="connsiteX39" fmla="*/ 518990 w 607639"/>
              <a:gd name="connsiteY39" fmla="*/ 353890 h 379219"/>
              <a:gd name="connsiteX40" fmla="*/ 556995 w 607639"/>
              <a:gd name="connsiteY40" fmla="*/ 353890 h 379219"/>
              <a:gd name="connsiteX41" fmla="*/ 556995 w 607639"/>
              <a:gd name="connsiteY41" fmla="*/ 25329 h 379219"/>
              <a:gd name="connsiteX42" fmla="*/ 38005 w 607639"/>
              <a:gd name="connsiteY42" fmla="*/ 0 h 379219"/>
              <a:gd name="connsiteX43" fmla="*/ 569634 w 607639"/>
              <a:gd name="connsiteY43" fmla="*/ 0 h 379219"/>
              <a:gd name="connsiteX44" fmla="*/ 582273 w 607639"/>
              <a:gd name="connsiteY44" fmla="*/ 12620 h 379219"/>
              <a:gd name="connsiteX45" fmla="*/ 582273 w 607639"/>
              <a:gd name="connsiteY45" fmla="*/ 353890 h 379219"/>
              <a:gd name="connsiteX46" fmla="*/ 594911 w 607639"/>
              <a:gd name="connsiteY46" fmla="*/ 353890 h 379219"/>
              <a:gd name="connsiteX47" fmla="*/ 607639 w 607639"/>
              <a:gd name="connsiteY47" fmla="*/ 366599 h 379219"/>
              <a:gd name="connsiteX48" fmla="*/ 594911 w 607639"/>
              <a:gd name="connsiteY48" fmla="*/ 379219 h 379219"/>
              <a:gd name="connsiteX49" fmla="*/ 12639 w 607639"/>
              <a:gd name="connsiteY49" fmla="*/ 379219 h 379219"/>
              <a:gd name="connsiteX50" fmla="*/ 0 w 607639"/>
              <a:gd name="connsiteY50" fmla="*/ 366599 h 379219"/>
              <a:gd name="connsiteX51" fmla="*/ 12639 w 607639"/>
              <a:gd name="connsiteY51" fmla="*/ 353890 h 379219"/>
              <a:gd name="connsiteX52" fmla="*/ 25278 w 607639"/>
              <a:gd name="connsiteY52" fmla="*/ 353890 h 379219"/>
              <a:gd name="connsiteX53" fmla="*/ 25278 w 607639"/>
              <a:gd name="connsiteY53" fmla="*/ 12620 h 379219"/>
              <a:gd name="connsiteX54" fmla="*/ 38005 w 607639"/>
              <a:gd name="connsiteY54" fmla="*/ 0 h 37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379219">
                <a:moveTo>
                  <a:pt x="319469" y="186490"/>
                </a:moveTo>
                <a:lnTo>
                  <a:pt x="270606" y="214661"/>
                </a:lnTo>
                <a:lnTo>
                  <a:pt x="270606" y="271003"/>
                </a:lnTo>
                <a:lnTo>
                  <a:pt x="319469" y="299175"/>
                </a:lnTo>
                <a:lnTo>
                  <a:pt x="368421" y="271003"/>
                </a:lnTo>
                <a:lnTo>
                  <a:pt x="368421" y="214661"/>
                </a:lnTo>
                <a:close/>
                <a:moveTo>
                  <a:pt x="196378" y="186490"/>
                </a:moveTo>
                <a:lnTo>
                  <a:pt x="147426" y="214661"/>
                </a:lnTo>
                <a:lnTo>
                  <a:pt x="147426" y="271003"/>
                </a:lnTo>
                <a:lnTo>
                  <a:pt x="196378" y="299175"/>
                </a:lnTo>
                <a:lnTo>
                  <a:pt x="245241" y="271003"/>
                </a:lnTo>
                <a:lnTo>
                  <a:pt x="245241" y="214661"/>
                </a:lnTo>
                <a:close/>
                <a:moveTo>
                  <a:pt x="381059" y="80115"/>
                </a:moveTo>
                <a:lnTo>
                  <a:pt x="332108" y="108287"/>
                </a:lnTo>
                <a:lnTo>
                  <a:pt x="332108" y="164540"/>
                </a:lnTo>
                <a:lnTo>
                  <a:pt x="381059" y="192800"/>
                </a:lnTo>
                <a:lnTo>
                  <a:pt x="429922" y="164629"/>
                </a:lnTo>
                <a:lnTo>
                  <a:pt x="429922" y="108287"/>
                </a:lnTo>
                <a:close/>
                <a:moveTo>
                  <a:pt x="381059" y="50878"/>
                </a:moveTo>
                <a:lnTo>
                  <a:pt x="455288" y="93712"/>
                </a:lnTo>
                <a:lnTo>
                  <a:pt x="455288" y="179203"/>
                </a:lnTo>
                <a:lnTo>
                  <a:pt x="393698" y="214661"/>
                </a:lnTo>
                <a:lnTo>
                  <a:pt x="393698" y="285578"/>
                </a:lnTo>
                <a:lnTo>
                  <a:pt x="319469" y="328412"/>
                </a:lnTo>
                <a:lnTo>
                  <a:pt x="257879" y="292865"/>
                </a:lnTo>
                <a:lnTo>
                  <a:pt x="196378" y="328412"/>
                </a:lnTo>
                <a:lnTo>
                  <a:pt x="122149" y="285578"/>
                </a:lnTo>
                <a:lnTo>
                  <a:pt x="122149" y="200087"/>
                </a:lnTo>
                <a:lnTo>
                  <a:pt x="196378" y="157253"/>
                </a:lnTo>
                <a:lnTo>
                  <a:pt x="257879" y="192800"/>
                </a:lnTo>
                <a:lnTo>
                  <a:pt x="306831" y="164540"/>
                </a:lnTo>
                <a:lnTo>
                  <a:pt x="306831" y="93712"/>
                </a:lnTo>
                <a:close/>
                <a:moveTo>
                  <a:pt x="50644" y="25329"/>
                </a:moveTo>
                <a:lnTo>
                  <a:pt x="50644" y="353890"/>
                </a:lnTo>
                <a:lnTo>
                  <a:pt x="417702" y="353890"/>
                </a:lnTo>
                <a:cubicBezTo>
                  <a:pt x="410759" y="353890"/>
                  <a:pt x="405063" y="348291"/>
                  <a:pt x="405063" y="341270"/>
                </a:cubicBezTo>
                <a:cubicBezTo>
                  <a:pt x="405063" y="334249"/>
                  <a:pt x="410759" y="328651"/>
                  <a:pt x="417702" y="328651"/>
                </a:cubicBezTo>
                <a:lnTo>
                  <a:pt x="518990" y="328651"/>
                </a:lnTo>
                <a:cubicBezTo>
                  <a:pt x="526021" y="328651"/>
                  <a:pt x="531629" y="334249"/>
                  <a:pt x="531629" y="341270"/>
                </a:cubicBezTo>
                <a:cubicBezTo>
                  <a:pt x="531629" y="348291"/>
                  <a:pt x="526021" y="353890"/>
                  <a:pt x="518990" y="353890"/>
                </a:cubicBezTo>
                <a:lnTo>
                  <a:pt x="556995" y="353890"/>
                </a:lnTo>
                <a:lnTo>
                  <a:pt x="556995" y="25329"/>
                </a:lnTo>
                <a:close/>
                <a:moveTo>
                  <a:pt x="38005" y="0"/>
                </a:moveTo>
                <a:lnTo>
                  <a:pt x="569634" y="0"/>
                </a:lnTo>
                <a:cubicBezTo>
                  <a:pt x="576665" y="0"/>
                  <a:pt x="582273" y="5688"/>
                  <a:pt x="582273" y="12620"/>
                </a:cubicBezTo>
                <a:lnTo>
                  <a:pt x="582273" y="353890"/>
                </a:lnTo>
                <a:lnTo>
                  <a:pt x="594911" y="353890"/>
                </a:lnTo>
                <a:cubicBezTo>
                  <a:pt x="601943" y="353890"/>
                  <a:pt x="607639" y="359578"/>
                  <a:pt x="607639" y="366599"/>
                </a:cubicBezTo>
                <a:cubicBezTo>
                  <a:pt x="607639" y="373531"/>
                  <a:pt x="601943" y="379219"/>
                  <a:pt x="594911" y="379219"/>
                </a:cubicBezTo>
                <a:lnTo>
                  <a:pt x="12639" y="379219"/>
                </a:lnTo>
                <a:cubicBezTo>
                  <a:pt x="5696" y="379219"/>
                  <a:pt x="0" y="373531"/>
                  <a:pt x="0" y="366599"/>
                </a:cubicBezTo>
                <a:cubicBezTo>
                  <a:pt x="0" y="359578"/>
                  <a:pt x="5696" y="353890"/>
                  <a:pt x="12639" y="353890"/>
                </a:cubicBezTo>
                <a:lnTo>
                  <a:pt x="25278" y="353890"/>
                </a:lnTo>
                <a:lnTo>
                  <a:pt x="25278" y="12620"/>
                </a:lnTo>
                <a:cubicBezTo>
                  <a:pt x="25278" y="5688"/>
                  <a:pt x="30974" y="0"/>
                  <a:pt x="380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1574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矩形: 圆顶角 8"/>
          <p:cNvSpPr/>
          <p:nvPr>
            <p:custDataLst>
              <p:tags r:id="rId8"/>
            </p:custDataLst>
          </p:nvPr>
        </p:nvSpPr>
        <p:spPr>
          <a:xfrm>
            <a:off x="6225540" y="1601470"/>
            <a:ext cx="5404485" cy="687070"/>
          </a:xfrm>
          <a:prstGeom prst="round2SameRect">
            <a:avLst>
              <a:gd name="adj1" fmla="val 19786"/>
              <a:gd name="adj2" fmla="val 0"/>
            </a:avLst>
          </a:prstGeom>
          <a:solidFill>
            <a:srgbClr val="0238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矩形: 圆角 9"/>
          <p:cNvSpPr/>
          <p:nvPr>
            <p:custDataLst>
              <p:tags r:id="rId9"/>
            </p:custDataLst>
          </p:nvPr>
        </p:nvSpPr>
        <p:spPr>
          <a:xfrm>
            <a:off x="6224905" y="1601470"/>
            <a:ext cx="5405120" cy="4615180"/>
          </a:xfrm>
          <a:prstGeom prst="roundRect">
            <a:avLst>
              <a:gd name="adj" fmla="val 4507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6829870" y="1729415"/>
            <a:ext cx="231621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对抗性测试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12" name="blackboard_290719"/>
          <p:cNvSpPr/>
          <p:nvPr>
            <p:custDataLst>
              <p:tags r:id="rId11"/>
            </p:custDataLst>
          </p:nvPr>
        </p:nvSpPr>
        <p:spPr>
          <a:xfrm>
            <a:off x="10871200" y="1804166"/>
            <a:ext cx="468194" cy="292193"/>
          </a:xfrm>
          <a:custGeom>
            <a:avLst/>
            <a:gdLst>
              <a:gd name="connsiteX0" fmla="*/ 319469 w 607639"/>
              <a:gd name="connsiteY0" fmla="*/ 186490 h 379219"/>
              <a:gd name="connsiteX1" fmla="*/ 270606 w 607639"/>
              <a:gd name="connsiteY1" fmla="*/ 214661 h 379219"/>
              <a:gd name="connsiteX2" fmla="*/ 270606 w 607639"/>
              <a:gd name="connsiteY2" fmla="*/ 271003 h 379219"/>
              <a:gd name="connsiteX3" fmla="*/ 319469 w 607639"/>
              <a:gd name="connsiteY3" fmla="*/ 299175 h 379219"/>
              <a:gd name="connsiteX4" fmla="*/ 368421 w 607639"/>
              <a:gd name="connsiteY4" fmla="*/ 271003 h 379219"/>
              <a:gd name="connsiteX5" fmla="*/ 368421 w 607639"/>
              <a:gd name="connsiteY5" fmla="*/ 214661 h 379219"/>
              <a:gd name="connsiteX6" fmla="*/ 196378 w 607639"/>
              <a:gd name="connsiteY6" fmla="*/ 186490 h 379219"/>
              <a:gd name="connsiteX7" fmla="*/ 147426 w 607639"/>
              <a:gd name="connsiteY7" fmla="*/ 214661 h 379219"/>
              <a:gd name="connsiteX8" fmla="*/ 147426 w 607639"/>
              <a:gd name="connsiteY8" fmla="*/ 271003 h 379219"/>
              <a:gd name="connsiteX9" fmla="*/ 196378 w 607639"/>
              <a:gd name="connsiteY9" fmla="*/ 299175 h 379219"/>
              <a:gd name="connsiteX10" fmla="*/ 245241 w 607639"/>
              <a:gd name="connsiteY10" fmla="*/ 271003 h 379219"/>
              <a:gd name="connsiteX11" fmla="*/ 245241 w 607639"/>
              <a:gd name="connsiteY11" fmla="*/ 214661 h 379219"/>
              <a:gd name="connsiteX12" fmla="*/ 381059 w 607639"/>
              <a:gd name="connsiteY12" fmla="*/ 80115 h 379219"/>
              <a:gd name="connsiteX13" fmla="*/ 332108 w 607639"/>
              <a:gd name="connsiteY13" fmla="*/ 108287 h 379219"/>
              <a:gd name="connsiteX14" fmla="*/ 332108 w 607639"/>
              <a:gd name="connsiteY14" fmla="*/ 164540 h 379219"/>
              <a:gd name="connsiteX15" fmla="*/ 381059 w 607639"/>
              <a:gd name="connsiteY15" fmla="*/ 192800 h 379219"/>
              <a:gd name="connsiteX16" fmla="*/ 429922 w 607639"/>
              <a:gd name="connsiteY16" fmla="*/ 164629 h 379219"/>
              <a:gd name="connsiteX17" fmla="*/ 429922 w 607639"/>
              <a:gd name="connsiteY17" fmla="*/ 108287 h 379219"/>
              <a:gd name="connsiteX18" fmla="*/ 381059 w 607639"/>
              <a:gd name="connsiteY18" fmla="*/ 50878 h 379219"/>
              <a:gd name="connsiteX19" fmla="*/ 455288 w 607639"/>
              <a:gd name="connsiteY19" fmla="*/ 93712 h 379219"/>
              <a:gd name="connsiteX20" fmla="*/ 455288 w 607639"/>
              <a:gd name="connsiteY20" fmla="*/ 179203 h 379219"/>
              <a:gd name="connsiteX21" fmla="*/ 393698 w 607639"/>
              <a:gd name="connsiteY21" fmla="*/ 214661 h 379219"/>
              <a:gd name="connsiteX22" fmla="*/ 393698 w 607639"/>
              <a:gd name="connsiteY22" fmla="*/ 285578 h 379219"/>
              <a:gd name="connsiteX23" fmla="*/ 319469 w 607639"/>
              <a:gd name="connsiteY23" fmla="*/ 328412 h 379219"/>
              <a:gd name="connsiteX24" fmla="*/ 257879 w 607639"/>
              <a:gd name="connsiteY24" fmla="*/ 292865 h 379219"/>
              <a:gd name="connsiteX25" fmla="*/ 196378 w 607639"/>
              <a:gd name="connsiteY25" fmla="*/ 328412 h 379219"/>
              <a:gd name="connsiteX26" fmla="*/ 122149 w 607639"/>
              <a:gd name="connsiteY26" fmla="*/ 285578 h 379219"/>
              <a:gd name="connsiteX27" fmla="*/ 122149 w 607639"/>
              <a:gd name="connsiteY27" fmla="*/ 200087 h 379219"/>
              <a:gd name="connsiteX28" fmla="*/ 196378 w 607639"/>
              <a:gd name="connsiteY28" fmla="*/ 157253 h 379219"/>
              <a:gd name="connsiteX29" fmla="*/ 257879 w 607639"/>
              <a:gd name="connsiteY29" fmla="*/ 192800 h 379219"/>
              <a:gd name="connsiteX30" fmla="*/ 306831 w 607639"/>
              <a:gd name="connsiteY30" fmla="*/ 164540 h 379219"/>
              <a:gd name="connsiteX31" fmla="*/ 306831 w 607639"/>
              <a:gd name="connsiteY31" fmla="*/ 93712 h 379219"/>
              <a:gd name="connsiteX32" fmla="*/ 50644 w 607639"/>
              <a:gd name="connsiteY32" fmla="*/ 25329 h 379219"/>
              <a:gd name="connsiteX33" fmla="*/ 50644 w 607639"/>
              <a:gd name="connsiteY33" fmla="*/ 353890 h 379219"/>
              <a:gd name="connsiteX34" fmla="*/ 417702 w 607639"/>
              <a:gd name="connsiteY34" fmla="*/ 353890 h 379219"/>
              <a:gd name="connsiteX35" fmla="*/ 405063 w 607639"/>
              <a:gd name="connsiteY35" fmla="*/ 341270 h 379219"/>
              <a:gd name="connsiteX36" fmla="*/ 417702 w 607639"/>
              <a:gd name="connsiteY36" fmla="*/ 328651 h 379219"/>
              <a:gd name="connsiteX37" fmla="*/ 518990 w 607639"/>
              <a:gd name="connsiteY37" fmla="*/ 328651 h 379219"/>
              <a:gd name="connsiteX38" fmla="*/ 531629 w 607639"/>
              <a:gd name="connsiteY38" fmla="*/ 341270 h 379219"/>
              <a:gd name="connsiteX39" fmla="*/ 518990 w 607639"/>
              <a:gd name="connsiteY39" fmla="*/ 353890 h 379219"/>
              <a:gd name="connsiteX40" fmla="*/ 556995 w 607639"/>
              <a:gd name="connsiteY40" fmla="*/ 353890 h 379219"/>
              <a:gd name="connsiteX41" fmla="*/ 556995 w 607639"/>
              <a:gd name="connsiteY41" fmla="*/ 25329 h 379219"/>
              <a:gd name="connsiteX42" fmla="*/ 38005 w 607639"/>
              <a:gd name="connsiteY42" fmla="*/ 0 h 379219"/>
              <a:gd name="connsiteX43" fmla="*/ 569634 w 607639"/>
              <a:gd name="connsiteY43" fmla="*/ 0 h 379219"/>
              <a:gd name="connsiteX44" fmla="*/ 582273 w 607639"/>
              <a:gd name="connsiteY44" fmla="*/ 12620 h 379219"/>
              <a:gd name="connsiteX45" fmla="*/ 582273 w 607639"/>
              <a:gd name="connsiteY45" fmla="*/ 353890 h 379219"/>
              <a:gd name="connsiteX46" fmla="*/ 594911 w 607639"/>
              <a:gd name="connsiteY46" fmla="*/ 353890 h 379219"/>
              <a:gd name="connsiteX47" fmla="*/ 607639 w 607639"/>
              <a:gd name="connsiteY47" fmla="*/ 366599 h 379219"/>
              <a:gd name="connsiteX48" fmla="*/ 594911 w 607639"/>
              <a:gd name="connsiteY48" fmla="*/ 379219 h 379219"/>
              <a:gd name="connsiteX49" fmla="*/ 12639 w 607639"/>
              <a:gd name="connsiteY49" fmla="*/ 379219 h 379219"/>
              <a:gd name="connsiteX50" fmla="*/ 0 w 607639"/>
              <a:gd name="connsiteY50" fmla="*/ 366599 h 379219"/>
              <a:gd name="connsiteX51" fmla="*/ 12639 w 607639"/>
              <a:gd name="connsiteY51" fmla="*/ 353890 h 379219"/>
              <a:gd name="connsiteX52" fmla="*/ 25278 w 607639"/>
              <a:gd name="connsiteY52" fmla="*/ 353890 h 379219"/>
              <a:gd name="connsiteX53" fmla="*/ 25278 w 607639"/>
              <a:gd name="connsiteY53" fmla="*/ 12620 h 379219"/>
              <a:gd name="connsiteX54" fmla="*/ 38005 w 607639"/>
              <a:gd name="connsiteY54" fmla="*/ 0 h 37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379219">
                <a:moveTo>
                  <a:pt x="319469" y="186490"/>
                </a:moveTo>
                <a:lnTo>
                  <a:pt x="270606" y="214661"/>
                </a:lnTo>
                <a:lnTo>
                  <a:pt x="270606" y="271003"/>
                </a:lnTo>
                <a:lnTo>
                  <a:pt x="319469" y="299175"/>
                </a:lnTo>
                <a:lnTo>
                  <a:pt x="368421" y="271003"/>
                </a:lnTo>
                <a:lnTo>
                  <a:pt x="368421" y="214661"/>
                </a:lnTo>
                <a:close/>
                <a:moveTo>
                  <a:pt x="196378" y="186490"/>
                </a:moveTo>
                <a:lnTo>
                  <a:pt x="147426" y="214661"/>
                </a:lnTo>
                <a:lnTo>
                  <a:pt x="147426" y="271003"/>
                </a:lnTo>
                <a:lnTo>
                  <a:pt x="196378" y="299175"/>
                </a:lnTo>
                <a:lnTo>
                  <a:pt x="245241" y="271003"/>
                </a:lnTo>
                <a:lnTo>
                  <a:pt x="245241" y="214661"/>
                </a:lnTo>
                <a:close/>
                <a:moveTo>
                  <a:pt x="381059" y="80115"/>
                </a:moveTo>
                <a:lnTo>
                  <a:pt x="332108" y="108287"/>
                </a:lnTo>
                <a:lnTo>
                  <a:pt x="332108" y="164540"/>
                </a:lnTo>
                <a:lnTo>
                  <a:pt x="381059" y="192800"/>
                </a:lnTo>
                <a:lnTo>
                  <a:pt x="429922" y="164629"/>
                </a:lnTo>
                <a:lnTo>
                  <a:pt x="429922" y="108287"/>
                </a:lnTo>
                <a:close/>
                <a:moveTo>
                  <a:pt x="381059" y="50878"/>
                </a:moveTo>
                <a:lnTo>
                  <a:pt x="455288" y="93712"/>
                </a:lnTo>
                <a:lnTo>
                  <a:pt x="455288" y="179203"/>
                </a:lnTo>
                <a:lnTo>
                  <a:pt x="393698" y="214661"/>
                </a:lnTo>
                <a:lnTo>
                  <a:pt x="393698" y="285578"/>
                </a:lnTo>
                <a:lnTo>
                  <a:pt x="319469" y="328412"/>
                </a:lnTo>
                <a:lnTo>
                  <a:pt x="257879" y="292865"/>
                </a:lnTo>
                <a:lnTo>
                  <a:pt x="196378" y="328412"/>
                </a:lnTo>
                <a:lnTo>
                  <a:pt x="122149" y="285578"/>
                </a:lnTo>
                <a:lnTo>
                  <a:pt x="122149" y="200087"/>
                </a:lnTo>
                <a:lnTo>
                  <a:pt x="196378" y="157253"/>
                </a:lnTo>
                <a:lnTo>
                  <a:pt x="257879" y="192800"/>
                </a:lnTo>
                <a:lnTo>
                  <a:pt x="306831" y="164540"/>
                </a:lnTo>
                <a:lnTo>
                  <a:pt x="306831" y="93712"/>
                </a:lnTo>
                <a:close/>
                <a:moveTo>
                  <a:pt x="50644" y="25329"/>
                </a:moveTo>
                <a:lnTo>
                  <a:pt x="50644" y="353890"/>
                </a:lnTo>
                <a:lnTo>
                  <a:pt x="417702" y="353890"/>
                </a:lnTo>
                <a:cubicBezTo>
                  <a:pt x="410759" y="353890"/>
                  <a:pt x="405063" y="348291"/>
                  <a:pt x="405063" y="341270"/>
                </a:cubicBezTo>
                <a:cubicBezTo>
                  <a:pt x="405063" y="334249"/>
                  <a:pt x="410759" y="328651"/>
                  <a:pt x="417702" y="328651"/>
                </a:cubicBezTo>
                <a:lnTo>
                  <a:pt x="518990" y="328651"/>
                </a:lnTo>
                <a:cubicBezTo>
                  <a:pt x="526021" y="328651"/>
                  <a:pt x="531629" y="334249"/>
                  <a:pt x="531629" y="341270"/>
                </a:cubicBezTo>
                <a:cubicBezTo>
                  <a:pt x="531629" y="348291"/>
                  <a:pt x="526021" y="353890"/>
                  <a:pt x="518990" y="353890"/>
                </a:cubicBezTo>
                <a:lnTo>
                  <a:pt x="556995" y="353890"/>
                </a:lnTo>
                <a:lnTo>
                  <a:pt x="556995" y="25329"/>
                </a:lnTo>
                <a:close/>
                <a:moveTo>
                  <a:pt x="38005" y="0"/>
                </a:moveTo>
                <a:lnTo>
                  <a:pt x="569634" y="0"/>
                </a:lnTo>
                <a:cubicBezTo>
                  <a:pt x="576665" y="0"/>
                  <a:pt x="582273" y="5688"/>
                  <a:pt x="582273" y="12620"/>
                </a:cubicBezTo>
                <a:lnTo>
                  <a:pt x="582273" y="353890"/>
                </a:lnTo>
                <a:lnTo>
                  <a:pt x="594911" y="353890"/>
                </a:lnTo>
                <a:cubicBezTo>
                  <a:pt x="601943" y="353890"/>
                  <a:pt x="607639" y="359578"/>
                  <a:pt x="607639" y="366599"/>
                </a:cubicBezTo>
                <a:cubicBezTo>
                  <a:pt x="607639" y="373531"/>
                  <a:pt x="601943" y="379219"/>
                  <a:pt x="594911" y="379219"/>
                </a:cubicBezTo>
                <a:lnTo>
                  <a:pt x="12639" y="379219"/>
                </a:lnTo>
                <a:cubicBezTo>
                  <a:pt x="5696" y="379219"/>
                  <a:pt x="0" y="373531"/>
                  <a:pt x="0" y="366599"/>
                </a:cubicBezTo>
                <a:cubicBezTo>
                  <a:pt x="0" y="359578"/>
                  <a:pt x="5696" y="353890"/>
                  <a:pt x="12639" y="353890"/>
                </a:cubicBezTo>
                <a:lnTo>
                  <a:pt x="25278" y="353890"/>
                </a:lnTo>
                <a:lnTo>
                  <a:pt x="25278" y="12620"/>
                </a:lnTo>
                <a:cubicBezTo>
                  <a:pt x="25278" y="5688"/>
                  <a:pt x="30974" y="0"/>
                  <a:pt x="380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1574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6354445" y="2288540"/>
            <a:ext cx="5275580" cy="3868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100000"/>
              <a:buFont typeface="Arial" panose="020B060402020209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作者旨在从对抗性的角度评估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的安全水平。这对于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的调试非常重要，这使得开发人员能够找出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的弱点并制定策略来防御潜在的攻击向量。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Pct val="100000"/>
              <a:buFont typeface="Arial" panose="020B060402020209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与代码安全领域的数据投毒的比较：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AutoNum type="arabicPeriod"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 kumimoji="0" lang="zh-CN" altLang="en-US" sz="1600" b="1" i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可以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用于安全强化，而文献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*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不能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文献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*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的数据投毒不保证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生成功能正确的代码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对于对手的知识假设不同。投毒假设对手可以通过添加有毒数据或进行微调来干扰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的训练，而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对已经训练好的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生效。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文献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*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应用于个别的加密参数和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GPT-2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在各种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CWEs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和更强大的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上进行了评估，如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CodeGen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63032" y="6375153"/>
            <a:ext cx="1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.</a:t>
            </a:r>
            <a:r>
              <a:rPr lang="en-US" altLang="zh-CN" sz="1000" dirty="0" err="1"/>
              <a:t>Roei</a:t>
            </a:r>
            <a:r>
              <a:rPr lang="en-US" altLang="zh-CN" sz="1000" dirty="0"/>
              <a:t> Schuster, </a:t>
            </a:r>
            <a:r>
              <a:rPr lang="en-US" altLang="zh-CN" sz="1000" dirty="0" err="1"/>
              <a:t>Congzheng</a:t>
            </a:r>
            <a:r>
              <a:rPr lang="en-US" altLang="zh-CN" sz="1000" dirty="0"/>
              <a:t> Song, Eran </a:t>
            </a:r>
            <a:r>
              <a:rPr lang="en-US" altLang="zh-CN" sz="1000" dirty="0" err="1"/>
              <a:t>Tromer</a:t>
            </a:r>
            <a:r>
              <a:rPr lang="en-US" altLang="zh-CN" sz="1000" dirty="0"/>
              <a:t>, and Vitaly Shmatikov. 2021.You Autocomplete Me: Poisoning Vulnerabilities in Neural Code </a:t>
            </a:r>
            <a:r>
              <a:rPr lang="en-US" altLang="zh-CN" sz="1000" dirty="0" err="1"/>
              <a:t>Completion.In</a:t>
            </a:r>
            <a:r>
              <a:rPr lang="en-US" altLang="zh-CN" sz="1000" dirty="0"/>
              <a:t> USENIX Security.</a:t>
            </a:r>
            <a:endParaRPr lang="en-US" altLang="zh-CN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Experiment—Setup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24180" y="1170305"/>
            <a:ext cx="11287125" cy="3974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1900" b="1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模型选择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：使用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CodeGen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的多语言版本，涵盖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Python和C/C++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，包含三种不同规模的模型：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350M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、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2.7B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6.1B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参数量。</a:t>
            </a:r>
            <a:endParaRPr lang="zh-CN" altLang="en-US" sz="19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1900" b="1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安全性评估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：包括一系列手动构建的场景，每个评估场景针对一个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CWE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，基于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表达所需代码功能的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prompt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，模型可以建议安全或不安全的代码补全。对于每个场景和每个模型，抽取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25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个补全结果，过滤掉重复项或无法编译</a:t>
            </a:r>
            <a:r>
              <a:rPr lang="en-US" altLang="zh-CN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/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解析的程序，最终得到一组有效的程序。然后使用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GitHub CodeQL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查询特定的目标漏洞检查安全性，计算安全率。考虑随机性，每个实验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使用不同的种子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重复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10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次，最后报告平均安全率以及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95%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置信区间。</a:t>
            </a:r>
            <a:endParaRPr lang="zh-CN" altLang="en-US" sz="19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19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功能正确性评估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：通过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HumanEval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基准来评估功能正确性。采用无偏估计器来减少方差，并根据四种常见的采样温度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（0.2, 0.4, 0.6, 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0.8）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运行模型，报告最高的</a:t>
            </a:r>
            <a:r>
              <a:rPr lang="en-US" altLang="zh-CN" sz="19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pass@k</a:t>
            </a:r>
            <a:r>
              <a:rPr lang="zh-CN" altLang="en-US" sz="19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分数。</a:t>
            </a:r>
            <a:endParaRPr lang="zh-CN" altLang="en-US" sz="19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9355" y="4821555"/>
            <a:ext cx="9811385" cy="182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Experiment—安全性评估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3285" y="1294765"/>
            <a:ext cx="10283190" cy="2134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34655" y="3556635"/>
            <a:ext cx="3132000" cy="3240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83285" y="4050030"/>
            <a:ext cx="10283190" cy="2581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显著提高了安全率至超过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85%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。表现最好的案例是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2.7B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模型，其中</a:t>
            </a:r>
            <a:r>
              <a:rPr lang="en-US" altLang="zh-CN" sz="2000" b="1" dirty="0" err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 err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将安全率从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59.1%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提升到了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92.3%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uFillTx/>
              <a:latin typeface="FZDocHei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vul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大幅降低了安全率：对于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350M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模型降低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23.5%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，对于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2.7B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模型降低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22.3%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，对于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6.1B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模型降低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25.3%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uFillTx/>
              <a:latin typeface="FZDocHei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对于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sec</a:t>
            </a:r>
            <a:r>
              <a:rPr lang="en-US" altLang="zh-CN" sz="2000" b="1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，较低的温度（如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0.1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）能显著提高安全率，而普通</a:t>
            </a:r>
            <a:r>
              <a:rPr lang="en-US" altLang="zh-CN" sz="2000" b="1" dirty="0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FZDocHei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的安全率则不受温度变化的影响。</a:t>
            </a:r>
            <a:endParaRPr lang="zh-CN" altLang="en-US" sz="2000" dirty="0">
              <a:solidFill>
                <a:schemeClr val="tx1"/>
              </a:solidFill>
              <a:uFillTx/>
              <a:latin typeface="FZDocHei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indent="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endParaRPr lang="zh-CN" altLang="en-US" sz="2000" dirty="0">
              <a:solidFill>
                <a:schemeClr val="tx1"/>
              </a:solidFill>
              <a:uFillTx/>
              <a:latin typeface="FZDocHei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Experiment—安全性评估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83285" y="4749165"/>
            <a:ext cx="10283190" cy="188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 lang="en-US" altLang="zh-CN" sz="2000" b="1" baseline="-25000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sec</a:t>
            </a:r>
            <a:r>
              <a:rPr lang="en-US" altLang="zh-CN" sz="2000" b="1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：在大多数情况下显著提升了安全率，特别是在某些</a:t>
            </a:r>
            <a:r>
              <a:rPr sz="2000" b="1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CWE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上达到了接近</a:t>
            </a:r>
            <a:r>
              <a:rPr sz="2000" b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100%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的安全率。唯一例外的是“</a:t>
            </a:r>
            <a:r>
              <a:rPr sz="2000" b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CWE-416 1-c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”，其中安全率有所下降。</a:t>
            </a:r>
            <a:endParaRPr sz="2000">
              <a:solidFill>
                <a:schemeClr val="tx1"/>
              </a:solidFill>
              <a:uFillTx/>
              <a:ea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 lang="en-US" altLang="zh-CN" sz="2000" b="1" baseline="-25000" dirty="0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vul</a:t>
            </a:r>
            <a:r>
              <a:rPr sz="2000" b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：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在多个</a:t>
            </a:r>
            <a:r>
              <a:rPr sz="2000" b="1"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CWE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场景中大幅降低了安全率，并在某些场景中略微降低了安全率；对于其他场景，其表现与普通</a:t>
            </a:r>
            <a:r>
              <a:rPr sz="2000" b="1">
                <a:solidFill>
                  <a:schemeClr val="tx1"/>
                </a:solidFill>
                <a:uFillTx/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sz="2000">
                <a:solidFill>
                  <a:schemeClr val="tx1"/>
                </a:solidFill>
                <a:uFillTx/>
                <a:ea typeface="方正公文黑体" panose="02000500000000000000" charset="-122"/>
              </a:rPr>
              <a:t>类似。</a:t>
            </a:r>
            <a:endParaRPr sz="2000">
              <a:solidFill>
                <a:schemeClr val="tx1"/>
              </a:solidFill>
              <a:uFillTx/>
              <a:ea typeface="方正公文黑体" panose="02000500000000000000" charset="-122"/>
            </a:endParaRPr>
          </a:p>
        </p:txBody>
      </p:sp>
      <p:pic>
        <p:nvPicPr>
          <p:cNvPr id="2" name="图片 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16850" y="4166870"/>
            <a:ext cx="3132000" cy="3240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0920" y="1297305"/>
            <a:ext cx="9937750" cy="2774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Experiment—功能正确性评估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5985" y="5789295"/>
            <a:ext cx="3132000" cy="324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216775" y="2058670"/>
            <a:ext cx="4492625" cy="3159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在不同的模型大小中，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latin typeface="Al Bayan Bold" charset="0"/>
                <a:ea typeface="方正公文黑体" panose="02000500000000000000" charset="-122"/>
                <a:cs typeface="Al Bayan Bold" charset="0"/>
              </a:rPr>
              <a:t>vul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pass@k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分数与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的分数非常接近，在某些情况下仅有轻微降低。在实践中，这些轻微的降低是可以接受的，特别是考虑到安全性是有效控制的情况下。则可以得出结论，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能够准确地保持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的功能正确性。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indent="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endParaRPr lang="en-US" altLang="zh-CN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7390" y="1649095"/>
            <a:ext cx="6390640" cy="397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消融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实验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7" name="图片 6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9435" y="4201160"/>
            <a:ext cx="3132000" cy="324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98525" y="4641215"/>
            <a:ext cx="10412730" cy="1854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增加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2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ω</a:t>
            </a:r>
            <a:r>
              <a:rPr lang="en-US" altLang="zh-CN" sz="2000" baseline="-25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CT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 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0.25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到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4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可以提升安全控制效果。当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2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ω</a:t>
            </a:r>
            <a:r>
              <a:rPr lang="en-US" altLang="zh-CN" sz="2000" baseline="-25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CT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增加到大于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4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时，尽管仍然实现良好的安全控制，但会导致功能正确性显著降低。最佳值为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4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将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2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ω</a:t>
            </a:r>
            <a:r>
              <a:rPr lang="en-US" altLang="zh-CN" sz="2000" baseline="-25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KL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 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0.1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增加到小于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1.6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可以改善功能正确性，同时保持有效的安全控制。然而与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相比，较小的</a:t>
            </a:r>
            <a:r>
              <a:rPr lang="en-US" altLang="zh-CN" sz="2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ω</a:t>
            </a:r>
            <a:r>
              <a:rPr lang="en-US" altLang="zh-CN" sz="2000" baseline="-25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KL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 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值会导致功能正确性下降。</a:t>
            </a:r>
            <a:r>
              <a:rPr lang="en-US" altLang="zh-CN" sz="2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ω</a:t>
            </a:r>
            <a:r>
              <a:rPr lang="en-US" altLang="zh-CN" sz="2000" baseline="-25000" dirty="0" err="1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KL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大于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1.6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可以保持功能正确性，但会造成过度约束，从而阻碍安全控制。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最佳值为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1.6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010285" y="1202055"/>
            <a:ext cx="7002145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ω</a:t>
            </a:r>
            <a:r>
              <a:rPr lang="en-US" altLang="zh-CN" sz="2400" baseline="-25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CT</a:t>
            </a:r>
            <a:r>
              <a:rPr lang="en-US" altLang="zh-CN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ω</a:t>
            </a:r>
            <a:r>
              <a:rPr lang="en-US" altLang="zh-CN" sz="2400" baseline="-25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KL</a:t>
            </a:r>
            <a:r>
              <a:rPr lang="en-US" altLang="zh-CN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的不同取值对</a:t>
            </a:r>
            <a:r>
              <a:rPr lang="en-US" altLang="zh-CN" sz="2400" b="1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效果的影响：</a:t>
            </a:r>
            <a:endParaRPr lang="en-US" altLang="zh-CN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82980" y="1826895"/>
            <a:ext cx="10328275" cy="22580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 rot="0">
            <a:off x="-155575" y="8255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16" name="Freeform 75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78"/>
            <p:cNvSpPr/>
            <p:nvPr>
              <p:custDataLst>
                <p:tags r:id="rId2"/>
              </p:custDataLst>
            </p:nvPr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79"/>
            <p:cNvSpPr/>
            <p:nvPr>
              <p:custDataLst>
                <p:tags r:id="rId3"/>
              </p:custDataLst>
            </p:nvPr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80"/>
            <p:cNvSpPr/>
            <p:nvPr>
              <p:custDataLst>
                <p:tags r:id="rId4"/>
              </p:custDataLst>
            </p:nvPr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81"/>
            <p:cNvSpPr/>
            <p:nvPr>
              <p:custDataLst>
                <p:tags r:id="rId5"/>
              </p:custDataLst>
            </p:nvPr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82"/>
            <p:cNvSpPr/>
            <p:nvPr>
              <p:custDataLst>
                <p:tags r:id="rId6"/>
              </p:custDataLst>
            </p:nvPr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83"/>
            <p:cNvSpPr/>
            <p:nvPr>
              <p:custDataLst>
                <p:tags r:id="rId7"/>
              </p:custDataLst>
            </p:nvPr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84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85"/>
            <p:cNvSpPr/>
            <p:nvPr>
              <p:custDataLst>
                <p:tags r:id="rId9"/>
              </p:custDataLst>
            </p:nvPr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86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87"/>
            <p:cNvSpPr/>
            <p:nvPr>
              <p:custDataLst>
                <p:tags r:id="rId11"/>
              </p:custDataLst>
            </p:nvPr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88"/>
            <p:cNvSpPr/>
            <p:nvPr>
              <p:custDataLst>
                <p:tags r:id="rId12"/>
              </p:custDataLst>
            </p:nvPr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89"/>
            <p:cNvSpPr/>
            <p:nvPr>
              <p:custDataLst>
                <p:tags r:id="rId13"/>
              </p:custDataLst>
            </p:nvPr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90"/>
            <p:cNvSpPr/>
            <p:nvPr>
              <p:custDataLst>
                <p:tags r:id="rId14"/>
              </p:custDataLst>
            </p:nvPr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91"/>
            <p:cNvSpPr/>
            <p:nvPr>
              <p:custDataLst>
                <p:tags r:id="rId15"/>
              </p:custDataLst>
            </p:nvPr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92"/>
            <p:cNvSpPr/>
            <p:nvPr>
              <p:custDataLst>
                <p:tags r:id="rId16"/>
              </p:custDataLst>
            </p:nvPr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93"/>
            <p:cNvSpPr/>
            <p:nvPr>
              <p:custDataLst>
                <p:tags r:id="rId17"/>
              </p:custDataLst>
            </p:nvPr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94"/>
            <p:cNvSpPr/>
            <p:nvPr>
              <p:custDataLst>
                <p:tags r:id="rId18"/>
              </p:custDataLst>
            </p:nvPr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95"/>
            <p:cNvSpPr/>
            <p:nvPr>
              <p:custDataLst>
                <p:tags r:id="rId19"/>
              </p:custDataLst>
            </p:nvPr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96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97"/>
            <p:cNvSpPr/>
            <p:nvPr>
              <p:custDataLst>
                <p:tags r:id="rId21"/>
              </p:custDataLst>
            </p:nvPr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98"/>
            <p:cNvSpPr/>
            <p:nvPr>
              <p:custDataLst>
                <p:tags r:id="rId22"/>
              </p:custDataLst>
            </p:nvPr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99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100"/>
            <p:cNvSpPr/>
            <p:nvPr>
              <p:custDataLst>
                <p:tags r:id="rId24"/>
              </p:custDataLst>
            </p:nvPr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101"/>
            <p:cNvSpPr/>
            <p:nvPr>
              <p:custDataLst>
                <p:tags r:id="rId25"/>
              </p:custDataLst>
            </p:nvPr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102"/>
            <p:cNvSpPr/>
            <p:nvPr>
              <p:custDataLst>
                <p:tags r:id="rId26"/>
              </p:custDataLst>
            </p:nvPr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Freeform 103"/>
            <p:cNvSpPr/>
            <p:nvPr>
              <p:custDataLst>
                <p:tags r:id="rId27"/>
              </p:custDataLst>
            </p:nvPr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Freeform 104"/>
            <p:cNvSpPr/>
            <p:nvPr>
              <p:custDataLst>
                <p:tags r:id="rId28"/>
              </p:custDataLst>
            </p:nvPr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Freeform 105"/>
            <p:cNvSpPr/>
            <p:nvPr>
              <p:custDataLst>
                <p:tags r:id="rId29"/>
              </p:custDataLst>
            </p:nvPr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Freeform 106"/>
            <p:cNvSpPr/>
            <p:nvPr>
              <p:custDataLst>
                <p:tags r:id="rId30"/>
              </p:custDataLst>
            </p:nvPr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107"/>
            <p:cNvSpPr/>
            <p:nvPr>
              <p:custDataLst>
                <p:tags r:id="rId31"/>
              </p:custDataLst>
            </p:nvPr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108"/>
            <p:cNvSpPr/>
            <p:nvPr>
              <p:custDataLst>
                <p:tags r:id="rId32"/>
              </p:custDataLst>
            </p:nvPr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109"/>
            <p:cNvSpPr/>
            <p:nvPr>
              <p:custDataLst>
                <p:tags r:id="rId33"/>
              </p:custDataLst>
            </p:nvPr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110"/>
            <p:cNvSpPr/>
            <p:nvPr>
              <p:custDataLst>
                <p:tags r:id="rId34"/>
              </p:custDataLst>
            </p:nvPr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111"/>
            <p:cNvSpPr/>
            <p:nvPr>
              <p:custDataLst>
                <p:tags r:id="rId35"/>
              </p:custDataLst>
            </p:nvPr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112"/>
            <p:cNvSpPr/>
            <p:nvPr>
              <p:custDataLst>
                <p:tags r:id="rId36"/>
              </p:custDataLst>
            </p:nvPr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1" name="椭圆 90"/>
          <p:cNvSpPr/>
          <p:nvPr>
            <p:custDataLst>
              <p:tags r:id="rId37"/>
            </p:custDataLst>
          </p:nvPr>
        </p:nvSpPr>
        <p:spPr>
          <a:xfrm>
            <a:off x="-409575" y="-567055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椭圆 91"/>
          <p:cNvSpPr/>
          <p:nvPr>
            <p:custDataLst>
              <p:tags r:id="rId38"/>
            </p:custDataLst>
          </p:nvPr>
        </p:nvSpPr>
        <p:spPr>
          <a:xfrm>
            <a:off x="11304905" y="6111240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椭圆 92"/>
          <p:cNvSpPr/>
          <p:nvPr>
            <p:custDataLst>
              <p:tags r:id="rId39"/>
            </p:custDataLst>
          </p:nvPr>
        </p:nvSpPr>
        <p:spPr>
          <a:xfrm>
            <a:off x="11581130" y="5389880"/>
            <a:ext cx="377825" cy="391160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椭圆 93"/>
          <p:cNvSpPr/>
          <p:nvPr>
            <p:custDataLst>
              <p:tags r:id="rId40"/>
            </p:custDataLst>
          </p:nvPr>
        </p:nvSpPr>
        <p:spPr>
          <a:xfrm>
            <a:off x="276225" y="63436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椭圆 94"/>
          <p:cNvSpPr/>
          <p:nvPr>
            <p:custDataLst>
              <p:tags r:id="rId41"/>
            </p:custDataLst>
          </p:nvPr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椭圆 95"/>
          <p:cNvSpPr/>
          <p:nvPr>
            <p:custDataLst>
              <p:tags r:id="rId42"/>
            </p:custDataLst>
          </p:nvPr>
        </p:nvSpPr>
        <p:spPr>
          <a:xfrm>
            <a:off x="908685" y="17653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椭圆 98"/>
          <p:cNvSpPr/>
          <p:nvPr>
            <p:custDataLst>
              <p:tags r:id="rId43"/>
            </p:custDataLst>
          </p:nvPr>
        </p:nvSpPr>
        <p:spPr>
          <a:xfrm>
            <a:off x="11854180" y="4766945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椭圆 99"/>
          <p:cNvSpPr/>
          <p:nvPr>
            <p:custDataLst>
              <p:tags r:id="rId44"/>
            </p:custDataLst>
          </p:nvPr>
        </p:nvSpPr>
        <p:spPr>
          <a:xfrm>
            <a:off x="163830" y="1323975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5"/>
            </p:custDataLst>
          </p:nvPr>
        </p:nvSpPr>
        <p:spPr>
          <a:xfrm>
            <a:off x="1396365" y="3110230"/>
            <a:ext cx="4033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4800" b="1">
                <a:solidFill>
                  <a:srgbClr val="003F88"/>
                </a:solidFill>
                <a:latin typeface="Al Bayan Bold" charset="0"/>
                <a:ea typeface="汉仪中黑KW" panose="00020600040101010101" charset="-122"/>
                <a:cs typeface="Al Bayan Bold" charset="0"/>
              </a:rPr>
              <a:t>CONTENTS</a:t>
            </a:r>
            <a:endParaRPr lang="en-US" altLang="zh-CN" sz="4800" b="1">
              <a:solidFill>
                <a:srgbClr val="003F88"/>
              </a:solidFill>
              <a:latin typeface="Al Bayan Bold" charset="0"/>
              <a:ea typeface="汉仪中黑KW" panose="00020600040101010101" charset="-122"/>
              <a:cs typeface="Al Bayan Bold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7228840" y="1638300"/>
            <a:ext cx="4352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问题</a:t>
            </a:r>
            <a:r>
              <a:rPr lang="en-US" altLang="zh-CN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背景和相关工作 </a:t>
            </a:r>
            <a:endParaRPr lang="en-US" altLang="zh-CN" sz="32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7228840" y="2390140"/>
            <a:ext cx="407606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任务描述 &amp; </a:t>
            </a:r>
            <a:r>
              <a:rPr lang="zh-CN" altLang="en-US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挑战</a:t>
            </a:r>
            <a:endParaRPr lang="zh-CN" altLang="en-US" sz="32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  <a:cs typeface="Al Bayan Bold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7228840" y="3152775"/>
            <a:ext cx="2773680" cy="52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方法介绍</a:t>
            </a:r>
            <a:endParaRPr lang="en-US" altLang="zh-CN" sz="32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  <a:cs typeface="Al Bayan Bold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7228840" y="3995420"/>
            <a:ext cx="2397760" cy="584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实验结论</a:t>
            </a:r>
            <a:endParaRPr lang="en-US" altLang="zh-CN" sz="32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  <a:cs typeface="Al Bayan Bold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7228840" y="4873625"/>
            <a:ext cx="4738370" cy="830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问题</a:t>
            </a:r>
            <a:r>
              <a:rPr lang="en-US" altLang="zh-CN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 &amp; </a:t>
            </a:r>
            <a:r>
              <a:rPr lang="zh-CN" altLang="en-US" sz="32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  <a:cs typeface="Al Bayan Bold" charset="0"/>
              </a:rPr>
              <a:t>改进</a:t>
            </a:r>
            <a:endParaRPr lang="zh-CN" altLang="en-US" sz="32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  <a:cs typeface="Al Bayan Bold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320155" y="162877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</a:rPr>
              <a:t>01</a:t>
            </a:r>
            <a:endParaRPr lang="en-US" altLang="zh-CN" sz="36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52"/>
            </p:custDataLst>
          </p:nvPr>
        </p:nvSpPr>
        <p:spPr>
          <a:xfrm>
            <a:off x="6355715" y="242633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</a:rPr>
              <a:t>02</a:t>
            </a:r>
            <a:endParaRPr lang="en-US" altLang="zh-CN" sz="36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53"/>
            </p:custDataLst>
          </p:nvPr>
        </p:nvSpPr>
        <p:spPr>
          <a:xfrm>
            <a:off x="6355715" y="319659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</a:rPr>
              <a:t>03</a:t>
            </a:r>
            <a:endParaRPr lang="en-US" altLang="zh-CN" sz="36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54"/>
            </p:custDataLst>
          </p:nvPr>
        </p:nvSpPr>
        <p:spPr>
          <a:xfrm>
            <a:off x="6355715" y="405384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</a:rPr>
              <a:t>04</a:t>
            </a:r>
            <a:endParaRPr lang="en-US" altLang="zh-CN" sz="36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55"/>
            </p:custDataLst>
          </p:nvPr>
        </p:nvSpPr>
        <p:spPr>
          <a:xfrm>
            <a:off x="6355715" y="490093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rgbClr val="003F88"/>
                </a:solidFill>
                <a:latin typeface="方正公文黑体" panose="02000500000000000000" charset="-122"/>
                <a:ea typeface="方正公文黑体" panose="02000500000000000000" charset="-122"/>
              </a:rPr>
              <a:t>05</a:t>
            </a:r>
            <a:endParaRPr lang="en-US" altLang="zh-CN" sz="3600" b="1">
              <a:solidFill>
                <a:srgbClr val="003F88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pic>
        <p:nvPicPr>
          <p:cNvPr id="4" name="图形 19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9761365" y="329647"/>
            <a:ext cx="2278544" cy="83099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消融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实验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499860" y="2580005"/>
            <a:ext cx="5692140" cy="316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构建了一个名为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text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baseline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，使用注释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The following code is secure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The following code is vulnerable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作为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prompt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来控制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 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。使用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prompt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在训练集上微调整个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 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，以获得一个名为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text-ft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的模型。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indent="457200" fontAlgn="auto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text-ft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无法实现任何安全控制，且完全破坏了功能正确性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24230" y="1341755"/>
            <a:ext cx="856107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比较</a:t>
            </a:r>
            <a:r>
              <a:rPr lang="en-US" altLang="zh-CN" sz="2400" b="1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</a:t>
            </a:r>
            <a:r>
              <a:rPr lang="en-US" altLang="zh-CN" sz="2400" b="1">
                <a:latin typeface="Al Bayan Bold" charset="0"/>
                <a:ea typeface="方正公文黑体" panose="02000500000000000000" charset="-122"/>
                <a:cs typeface="Al Bayan Bold" charset="0"/>
              </a:rPr>
              <a:t>prefix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矩阵与纯文本修改</a:t>
            </a:r>
            <a:r>
              <a:rPr lang="en-US" altLang="zh-CN" sz="2400" b="1">
                <a:latin typeface="Al Bayan Bold" charset="0"/>
                <a:ea typeface="方正公文黑体" panose="02000500000000000000" charset="-122"/>
                <a:cs typeface="Al Bayan Bold" charset="0"/>
              </a:rPr>
              <a:t>prompt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的效果上区别：</a:t>
            </a:r>
            <a:endParaRPr lang="en-US" altLang="zh-CN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7535" y="2038985"/>
            <a:ext cx="5901690" cy="3912235"/>
          </a:xfrm>
          <a:prstGeom prst="rect">
            <a:avLst/>
          </a:prstGeom>
        </p:spPr>
      </p:pic>
      <p:pic>
        <p:nvPicPr>
          <p:cNvPr id="12" name="图片 1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4230" y="6003290"/>
            <a:ext cx="3132000" cy="3240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697865" y="2063750"/>
            <a:ext cx="2729865" cy="38842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消融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实验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70675" y="2112645"/>
            <a:ext cx="5127625" cy="3767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构建了三个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baseline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，分别使用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program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、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line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character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标记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mask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来区分代码区域，其中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program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相当于不区分代码区域。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program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在三个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baseline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中表现最差。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效果最佳，说明采用的混合策略，即同时使用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line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级和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character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级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mask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，是考虑的所有选项中最佳的掩码选择。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05130" y="1271270"/>
            <a:ext cx="856107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微软雅黑" charset="-122"/>
              </a:rPr>
              <a:t>代码区域划分的重要性：</a:t>
            </a:r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  <a:p>
            <a:endParaRPr lang="en-US" altLang="zh-CN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</p:txBody>
      </p:sp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7485" y="1968500"/>
            <a:ext cx="6164580" cy="391223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3011170" y="2051050"/>
            <a:ext cx="2218690" cy="37769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4180" y="5932805"/>
            <a:ext cx="3132000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消融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实验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11975" y="2893060"/>
            <a:ext cx="5127625" cy="2250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构建了一个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没有经过手动处理的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数据集，使用该数据集训练一个名为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no-curation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的模型。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在安全控制和功能正确性方面均优于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“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no-curation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”</a:t>
            </a:r>
            <a:endParaRPr lang="en-US" altLang="zh-CN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62940" y="1271270"/>
            <a:ext cx="329946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微软雅黑" charset="-122"/>
              </a:rPr>
              <a:t>过滤数据集的重要性：</a:t>
            </a:r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  <a:p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5295" y="1968500"/>
            <a:ext cx="6164580" cy="391223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495925" y="2051050"/>
            <a:ext cx="1063625" cy="37769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1990" y="5932805"/>
            <a:ext cx="3132000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泛化能力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58125" y="4642485"/>
            <a:ext cx="2719705" cy="25781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482090" y="5121910"/>
            <a:ext cx="9207500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重复以上实验来评估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对扰动的稳健性，如图所示。虽然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的安全率像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Copilot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一样波动，但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表现出一致的安全控制：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en-US" altLang="zh-CN" sz="2000" b="1" baseline="-25000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lang="en-US" altLang="zh-CN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实现了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100%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的安全率，而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 SVEN</a:t>
            </a:r>
            <a:r>
              <a:rPr lang="en-US" altLang="zh-CN" sz="2000" b="1" baseline="-25000" dirty="0">
                <a:latin typeface="Al Bayan Bold" charset="0"/>
                <a:ea typeface="方正公文黑体" panose="02000500000000000000" charset="-122"/>
                <a:cs typeface="Al Bayan Bold" charset="0"/>
              </a:rPr>
              <a:t>vul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保持了最多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1.6%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的低安全率。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indent="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endParaRPr lang="en-US" altLang="zh-CN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83285" y="1271270"/>
            <a:ext cx="212852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微软雅黑" charset="-122"/>
              </a:rPr>
              <a:t>抗干扰能力：</a:t>
            </a:r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  <a:p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30045" y="1829435"/>
            <a:ext cx="9058910" cy="271399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泛化能力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5" name="图片 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09585" y="4370070"/>
            <a:ext cx="2719705" cy="2578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370330" y="4937125"/>
            <a:ext cx="9207500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InCoder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SantaCoder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上评估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有效地控制了安全性并保持了功能的正确性。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883285" y="1271270"/>
            <a:ext cx="2912110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不同</a:t>
            </a:r>
            <a:r>
              <a:rPr lang="en-US" altLang="zh-CN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上的应用：</a:t>
            </a:r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endParaRPr lang="en-US" altLang="zh-CN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0285" y="2089150"/>
            <a:ext cx="9819005" cy="19716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04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Experiment—</a:t>
            </a:r>
            <a:r>
              <a:rPr lang="zh-CN" altLang="en-US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泛化能力</a:t>
            </a:r>
            <a:endParaRPr lang="zh-CN" altLang="en-US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656715" y="5431790"/>
            <a:ext cx="9471025" cy="1071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90204" pitchFamily="34" charset="0"/>
              <a:buNone/>
            </a:pP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对在训练期间未见过的各种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CWE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具有泛化能力。对于某些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CWE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，</a:t>
            </a:r>
            <a:r>
              <a:rPr lang="en-US" altLang="zh-CN" sz="2000" b="1" dirty="0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并没有展现出相同水平的泛化能力，这可能是由于训练数据中缺乏相关行为。</a:t>
            </a:r>
            <a:endParaRPr lang="zh-CN" altLang="en-US" sz="20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83285" y="1192530"/>
            <a:ext cx="5748655" cy="508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在训练期间未见过的</a:t>
            </a:r>
            <a:r>
              <a:rPr lang="en-US" altLang="zh-CN" sz="2400" b="1">
                <a:latin typeface="Al Bayan Bold" charset="0"/>
                <a:ea typeface="方正公文黑体" panose="02000500000000000000" charset="-122"/>
                <a:cs typeface="Al Bayan Bold" charset="0"/>
              </a:rPr>
              <a:t>CWEs</a:t>
            </a:r>
            <a:r>
              <a:rPr lang="zh-CN" altLang="en-US" sz="24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的能力：</a:t>
            </a:r>
            <a:endParaRPr lang="zh-CN" altLang="en-US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endParaRPr lang="en-US" altLang="zh-CN" sz="24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57095" y="2996565"/>
            <a:ext cx="8148320" cy="2247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57095" y="1701165"/>
            <a:ext cx="814832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形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05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问题 &amp; 改进</a:t>
            </a:r>
            <a:endParaRPr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98780" y="116395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局限 1：覆盖范围有限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479425" y="168592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9425" y="1814195"/>
            <a:ext cx="11017885" cy="1750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问题：</a:t>
            </a:r>
            <a:endParaRPr b="1">
              <a:solidFill>
                <a:srgbClr val="023886"/>
              </a:solidFill>
              <a:latin typeface="Al Bayan Bold" charset="0"/>
              <a:ea typeface="方正公文黑体" panose="02000500000000000000" charset="-122"/>
              <a:cs typeface="Al Bayan Bold" charset="0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未涵盖某些安全行为（如第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6.4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节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CWE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）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仅支持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Python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与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C/C++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，泛化性弱</a:t>
            </a:r>
            <a:endParaRPr lang="zh-CN" altLang="en-US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r>
              <a:rPr lang="zh-CN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改进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：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构建更全面的数据集，涵盖多语言和更多安全修复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利用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CodeQL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等分析工具，或众包收集真实样本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endParaRPr lang="zh-CN" altLang="en-US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98780" y="362902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局限 2：功能保持机制间接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479425" y="415099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398780" y="4368165"/>
            <a:ext cx="11017885" cy="1750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问题：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仅通过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KL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损失间接约束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token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分布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无法直接确保语义/功能一致性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 lang="zh-CN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改进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：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引入基于执行结果的约束（如单元测试）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使用强化学习奖励策略保持功能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形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44550" y="427355"/>
            <a:ext cx="6400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05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问题 &amp; 改进</a:t>
            </a:r>
            <a:endParaRPr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98780" y="1424940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局限 3：推理时提示解耦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479425" y="2075180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9425" y="2075180"/>
            <a:ext cx="11017885" cy="1750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问题：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推理阶段</a:t>
            </a:r>
            <a:r>
              <a:rPr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SVEN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前缀与提示无交互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无法适应具体上下文场景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 lang="zh-CN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改进</a:t>
            </a:r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：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引入前缀与提示间的依赖机制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  <a:p>
            <a:r>
              <a:rPr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- 提升上下文适配性与生成精度</a:t>
            </a:r>
            <a:endParaRPr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1" y="327797"/>
            <a:ext cx="4463705" cy="162793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 rot="0">
            <a:off x="789940" y="2331085"/>
            <a:ext cx="10711815" cy="1839595"/>
            <a:chOff x="2319130" y="3140765"/>
            <a:chExt cx="7546134" cy="1627940"/>
          </a:xfrm>
        </p:grpSpPr>
        <p:sp>
          <p:nvSpPr>
            <p:cNvPr id="6" name="平行四边形 5"/>
            <p:cNvSpPr/>
            <p:nvPr/>
          </p:nvSpPr>
          <p:spPr>
            <a:xfrm>
              <a:off x="2319130" y="3140765"/>
              <a:ext cx="7546134" cy="1627940"/>
            </a:xfrm>
            <a:prstGeom prst="parallelogram">
              <a:avLst>
                <a:gd name="adj" fmla="val 42095"/>
              </a:avLst>
            </a:prstGeom>
            <a:noFill/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2425717" y="3140766"/>
              <a:ext cx="1066800" cy="1627939"/>
            </a:xfrm>
            <a:prstGeom prst="parallelogram">
              <a:avLst>
                <a:gd name="adj" fmla="val 52907"/>
              </a:avLst>
            </a:prstGeom>
            <a:solidFill>
              <a:srgbClr val="023886"/>
            </a:solidFill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8699482" y="3140765"/>
              <a:ext cx="1066800" cy="1627939"/>
            </a:xfrm>
            <a:prstGeom prst="parallelogram">
              <a:avLst>
                <a:gd name="adj" fmla="val 54472"/>
              </a:avLst>
            </a:prstGeom>
            <a:solidFill>
              <a:srgbClr val="023886"/>
            </a:solidFill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42135" y="2505075"/>
            <a:ext cx="8940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23886"/>
                </a:solidFill>
                <a:latin typeface="汉仪旗黑KW" panose="00020600040101010101" charset="-122"/>
                <a:ea typeface="汉仪旗黑KW" panose="00020600040101010101" charset="-122"/>
              </a:rPr>
              <a:t>THANKS!</a:t>
            </a:r>
            <a:endParaRPr lang="en-US" altLang="zh-CN" sz="4800" b="1" dirty="0">
              <a:solidFill>
                <a:srgbClr val="023886"/>
              </a:solidFill>
              <a:latin typeface="汉仪旗黑KW" panose="00020600040101010101" charset="-122"/>
              <a:ea typeface="汉仪旗黑KW" panose="00020600040101010101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4324985" y="4807585"/>
            <a:ext cx="3641725" cy="408940"/>
          </a:xfrm>
          <a:prstGeom prst="parallelogram">
            <a:avLst>
              <a:gd name="adj" fmla="val 42095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汇报人：陈一豆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2" name="平行四边形 1"/>
          <p:cNvSpPr/>
          <p:nvPr>
            <p:custDataLst>
              <p:tags r:id="rId2"/>
            </p:custDataLst>
          </p:nvPr>
        </p:nvSpPr>
        <p:spPr>
          <a:xfrm>
            <a:off x="4274820" y="5457190"/>
            <a:ext cx="3641725" cy="408940"/>
          </a:xfrm>
          <a:prstGeom prst="parallelogram">
            <a:avLst>
              <a:gd name="adj" fmla="val 42095"/>
            </a:avLst>
          </a:prstGeom>
          <a:noFill/>
          <a:ln>
            <a:solidFill>
              <a:srgbClr val="023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汇报日期：</a:t>
            </a:r>
            <a:r>
              <a:rPr lang="en-US" altLang="zh-CN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2025.7.31</a:t>
            </a:r>
            <a:endParaRPr lang="en-US" altLang="zh-CN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65855" y="3248025"/>
            <a:ext cx="5864225" cy="829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请老师批评指正！</a:t>
            </a:r>
            <a:endParaRPr lang="zh-CN" altLang="en-US" sz="54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6309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01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 </a:t>
            </a:r>
            <a:r>
              <a:rPr lang="zh-CN" altLang="en-US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问题</a:t>
            </a:r>
            <a:r>
              <a:rPr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背景和相关工作</a:t>
            </a:r>
            <a:r>
              <a:rPr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endParaRPr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98780" y="1163955"/>
            <a:ext cx="2915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问题</a:t>
            </a:r>
            <a:r>
              <a:rPr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背景</a:t>
            </a:r>
            <a:endParaRPr lang="en-US" altLang="zh-CN" sz="2800" b="1" dirty="0">
              <a:solidFill>
                <a:srgbClr val="023886"/>
              </a:solidFill>
              <a:latin typeface="汉仪旗黑KW" panose="00020600040101010101" charset="-122"/>
              <a:ea typeface="汉仪旗黑KW" panose="00020600040101010101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479425" y="168592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05155" y="2806700"/>
            <a:ext cx="54838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大语言模型</a:t>
            </a:r>
            <a:r>
              <a:rPr lang="zh-CN" altLang="en-US" b="1" dirty="0">
                <a:solidFill>
                  <a:srgbClr val="C00000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LLM</a:t>
            </a:r>
            <a:r>
              <a:rPr lang="zh-CN" altLang="en-US" b="1" dirty="0">
                <a:solidFill>
                  <a:srgbClr val="C00000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在生成代码时存在安全问题！</a:t>
            </a:r>
            <a:endParaRPr lang="zh-CN" altLang="en-US" b="1" dirty="0">
              <a:solidFill>
                <a:srgbClr val="C00000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34695" y="1910080"/>
            <a:ext cx="5038725" cy="896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16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大语言模型越来越多地在大规模代码库上训练并用于生成代码</a:t>
            </a:r>
            <a:r>
              <a:rPr lang="zh-CN" altLang="en-US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r>
              <a:rPr lang="zh-CN" altLang="en-US" sz="16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这些模型构成了各种商业代码完成引擎的基础许多研究证实了</a:t>
            </a:r>
            <a:r>
              <a:rPr lang="en-US" altLang="zh-CN" sz="16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lang="zh-CN" altLang="en-US" sz="16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在提高编程生产力方面的好处。</a:t>
            </a:r>
            <a:endParaRPr lang="zh-CN" altLang="en-US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algn="just">
              <a:buClrTx/>
              <a:buSzTx/>
              <a:buFontTx/>
            </a:pPr>
            <a:endParaRPr lang="zh-CN" altLang="en-US" sz="16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19190" y="1838960"/>
            <a:ext cx="5123815" cy="159702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479425" y="3443605"/>
            <a:ext cx="2915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相关工作</a:t>
            </a:r>
            <a:endParaRPr lang="zh-CN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560070" y="396557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2"/>
          <p:cNvSpPr/>
          <p:nvPr>
            <p:custDataLst>
              <p:tags r:id="rId11"/>
            </p:custDataLst>
          </p:nvPr>
        </p:nvSpPr>
        <p:spPr>
          <a:xfrm>
            <a:off x="456565" y="4082415"/>
            <a:ext cx="2444115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代码生成任务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3" name="矩形: 圆角 2"/>
          <p:cNvSpPr/>
          <p:nvPr>
            <p:custDataLst>
              <p:tags r:id="rId12"/>
            </p:custDataLst>
          </p:nvPr>
        </p:nvSpPr>
        <p:spPr>
          <a:xfrm>
            <a:off x="3244215" y="4082415"/>
            <a:ext cx="2486660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提升编程生产力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4" name="矩形: 圆角 2"/>
          <p:cNvSpPr/>
          <p:nvPr>
            <p:custDataLst>
              <p:tags r:id="rId13"/>
            </p:custDataLst>
          </p:nvPr>
        </p:nvSpPr>
        <p:spPr>
          <a:xfrm>
            <a:off x="9044940" y="4083050"/>
            <a:ext cx="2486660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代码安全和漏洞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26" name="矩形: 圆角 2"/>
          <p:cNvSpPr/>
          <p:nvPr>
            <p:custDataLst>
              <p:tags r:id="rId14"/>
            </p:custDataLst>
          </p:nvPr>
        </p:nvSpPr>
        <p:spPr>
          <a:xfrm>
            <a:off x="6174740" y="4082415"/>
            <a:ext cx="2486660" cy="349250"/>
          </a:xfrm>
          <a:prstGeom prst="roundRect">
            <a:avLst>
              <a:gd name="adj" fmla="val 50000"/>
            </a:avLst>
          </a:prstGeom>
          <a:solidFill>
            <a:srgbClr val="023886"/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LM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生成代码安全性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817245" y="4533900"/>
            <a:ext cx="2083435" cy="1085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r>
              <a:rPr lang="en-US" altLang="zh-CN" sz="1600"/>
              <a:t>Codex</a:t>
            </a: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PaLM </a:t>
            </a: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AlphaCode</a:t>
            </a: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CodeGen</a:t>
            </a: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endParaRPr lang="en-US" altLang="zh-CN" sz="1600"/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481965" y="5721985"/>
            <a:ext cx="24193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这些</a:t>
            </a:r>
            <a:r>
              <a:rPr lang="en-US" altLang="zh-CN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都基于</a:t>
            </a:r>
            <a:r>
              <a:rPr lang="en-US" altLang="zh-CN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Transformer</a:t>
            </a:r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架构，</a:t>
            </a:r>
            <a:r>
              <a:rPr lang="zh-CN" altLang="en-US" sz="14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能生成功能正确的代码补全和解决编程问题。</a:t>
            </a:r>
            <a:endParaRPr lang="zh-CN" altLang="en-US" sz="1400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3161665" y="5721350"/>
            <a:ext cx="26409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GitHub Copilot</a:t>
            </a:r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利用</a:t>
            </a:r>
            <a:r>
              <a:rPr lang="zh-CN" altLang="en-US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Codex</a:t>
            </a:r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提高了代码编写的速度和成功率，显著提升了开发者生产力。</a:t>
            </a:r>
            <a:endParaRPr lang="zh-CN" altLang="en-US" sz="14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r="66828" b="75205"/>
          <a:stretch>
            <a:fillRect/>
          </a:stretch>
        </p:blipFill>
        <p:spPr>
          <a:xfrm>
            <a:off x="3541395" y="4497070"/>
            <a:ext cx="1643380" cy="1158875"/>
          </a:xfrm>
          <a:prstGeom prst="rect">
            <a:avLst/>
          </a:prstGeom>
        </p:spPr>
      </p:pic>
      <p:pic>
        <p:nvPicPr>
          <p:cNvPr id="38" name="图片 37"/>
          <p:cNvPicPr/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345295" y="4525010"/>
            <a:ext cx="1823085" cy="982980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9044940" y="5654040"/>
            <a:ext cx="26212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MITRE Top-25</a:t>
            </a:r>
            <a:r>
              <a:rPr lang="zh-CN" altLang="en-US" sz="140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提供一个系统的评估标准，</a:t>
            </a:r>
            <a:r>
              <a:rPr lang="zh-CN" altLang="en-US" sz="1400" b="1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CodeQL</a:t>
            </a:r>
            <a:r>
              <a:rPr lang="zh-CN" altLang="en-US" sz="14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等工具通过静态或动态分析自动检测代码中的安全漏洞。</a:t>
            </a:r>
            <a:endParaRPr lang="zh-CN" altLang="en-US" sz="14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6376670" y="4673600"/>
            <a:ext cx="2284730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Clr>
                <a:srgbClr val="115740"/>
              </a:buClr>
              <a:buSzTx/>
              <a:buFont typeface="Wingdings" panose="05000000000000000000" charset="0"/>
              <a:buChar char="ü"/>
            </a:pPr>
            <a:r>
              <a:rPr lang="en-US" altLang="zh-CN" sz="1600"/>
              <a:t>CodeQL </a:t>
            </a:r>
            <a:r>
              <a:rPr lang="en-US" altLang="zh-CN" sz="1600">
                <a:latin typeface="PingFang SC Plain" charset="0"/>
                <a:ea typeface="PingFang SC Plain" charset="0"/>
              </a:rPr>
              <a:t>自动检测</a:t>
            </a:r>
            <a:endParaRPr lang="en-US" altLang="zh-CN" sz="1600">
              <a:latin typeface="PingFang SC Plain" charset="0"/>
              <a:ea typeface="PingFang SC Plain" charset="0"/>
            </a:endParaRPr>
          </a:p>
          <a:p>
            <a:pPr marL="285750" indent="-285750" algn="l">
              <a:buClr>
                <a:srgbClr val="115740"/>
              </a:buClr>
              <a:buSzTx/>
              <a:buFont typeface="Wingdings" panose="05000000000000000000" charset="0"/>
              <a:buChar char="ü"/>
            </a:pPr>
            <a:r>
              <a:rPr lang="en-US" altLang="zh-CN" sz="1600">
                <a:latin typeface="PingFang SC Plain" charset="0"/>
                <a:ea typeface="PingFang SC Plain" charset="0"/>
                <a:sym typeface="+mn-ea"/>
              </a:rPr>
              <a:t>人类交互</a:t>
            </a:r>
            <a:endParaRPr lang="en-US" altLang="zh-CN" sz="1600">
              <a:latin typeface="PingFang SC Plain" charset="0"/>
              <a:ea typeface="PingFang SC Plain" charset="0"/>
              <a:sym typeface="+mn-ea"/>
            </a:endParaRPr>
          </a:p>
          <a:p>
            <a:pPr marL="285750" indent="-285750" algn="l">
              <a:buClr>
                <a:srgbClr val="115740"/>
              </a:buClr>
              <a:buSzTx/>
              <a:buFont typeface="Wingdings" panose="05000000000000000000" charset="0"/>
              <a:buChar char="ü"/>
            </a:pPr>
            <a:r>
              <a:rPr lang="en-US" altLang="zh-CN" sz="1600">
                <a:latin typeface="PingFang SC Plain" charset="0"/>
                <a:ea typeface="PingFang SC Plain" charset="0"/>
              </a:rPr>
              <a:t>中毒攻击</a:t>
            </a:r>
            <a:endParaRPr lang="en-US" altLang="zh-CN" sz="1600">
              <a:latin typeface="PingFang SC Plain" charset="0"/>
              <a:ea typeface="PingFang SC Plain" charset="0"/>
            </a:endParaRPr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endParaRPr lang="en-US" altLang="zh-CN" sz="1600"/>
          </a:p>
          <a:p>
            <a:pPr marL="285750" indent="-285750" algn="l">
              <a:buClr>
                <a:srgbClr val="115740"/>
              </a:buClr>
              <a:buFont typeface="Wingdings" panose="05000000000000000000" charset="0"/>
              <a:buChar char="ü"/>
            </a:pPr>
            <a:endParaRPr lang="en-US" altLang="zh-CN" sz="1600"/>
          </a:p>
        </p:txBody>
      </p:sp>
      <p:sp>
        <p:nvSpPr>
          <p:cNvPr id="41" name="文本框 40"/>
          <p:cNvSpPr txBox="1"/>
          <p:nvPr>
            <p:custDataLst>
              <p:tags r:id="rId24"/>
            </p:custDataLst>
          </p:nvPr>
        </p:nvSpPr>
        <p:spPr>
          <a:xfrm>
            <a:off x="6224905" y="5723890"/>
            <a:ext cx="2509520" cy="734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14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包括</a:t>
            </a:r>
            <a:r>
              <a:rPr lang="en-US" altLang="zh-CN" sz="1400" b="1" dirty="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Copilot</a:t>
            </a:r>
            <a:r>
              <a:rPr lang="zh-CN" altLang="en-US" sz="14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在内的</a:t>
            </a:r>
            <a:r>
              <a:rPr lang="en-US" altLang="zh-CN" sz="1400" b="1" dirty="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LMs</a:t>
            </a:r>
            <a:r>
              <a:rPr lang="zh-CN" altLang="en-US" sz="14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在约</a:t>
            </a:r>
            <a:r>
              <a:rPr lang="en-US" altLang="zh-CN" sz="1400" b="1" dirty="0">
                <a:solidFill>
                  <a:srgbClr val="023886"/>
                </a:solidFill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rPr>
              <a:t>40%</a:t>
            </a:r>
            <a:r>
              <a:rPr lang="zh-CN" altLang="en-US" sz="14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的情况下生成不安全代码，强调了安全性改进的需求。</a:t>
            </a:r>
            <a:endParaRPr lang="zh-CN" altLang="en-US" sz="1400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02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任务描述 &amp; 挑战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8965" y="1996440"/>
            <a:ext cx="4876800" cy="2305050"/>
            <a:chOff x="10094" y="3125"/>
            <a:chExt cx="8198" cy="3871"/>
          </a:xfrm>
        </p:grpSpPr>
        <p:sp>
          <p:nvSpPr>
            <p:cNvPr id="68" name="矩形 67"/>
            <p:cNvSpPr/>
            <p:nvPr>
              <p:custDataLst>
                <p:tags r:id="rId3"/>
              </p:custDataLst>
            </p:nvPr>
          </p:nvSpPr>
          <p:spPr>
            <a:xfrm>
              <a:off x="10094" y="3440"/>
              <a:ext cx="7959" cy="3557"/>
            </a:xfrm>
            <a:prstGeom prst="rect">
              <a:avLst/>
            </a:prstGeom>
            <a:solidFill>
              <a:srgbClr val="023886"/>
            </a:solidFill>
            <a:ln>
              <a:solidFill>
                <a:srgbClr val="023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6568" r="5339"/>
            <a:stretch>
              <a:fillRect/>
            </a:stretch>
          </p:blipFill>
          <p:spPr>
            <a:xfrm>
              <a:off x="10414" y="3125"/>
              <a:ext cx="7878" cy="3489"/>
            </a:xfrm>
            <a:prstGeom prst="rect">
              <a:avLst/>
            </a:prstGeom>
            <a:ln>
              <a:solidFill>
                <a:srgbClr val="023886"/>
              </a:solidFill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6056630" y="1146810"/>
            <a:ext cx="5535295" cy="4704715"/>
            <a:chOff x="668" y="1739"/>
            <a:chExt cx="8717" cy="7409"/>
          </a:xfrm>
        </p:grpSpPr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668" y="1739"/>
              <a:ext cx="2353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 dirty="0">
                  <a:solidFill>
                    <a:srgbClr val="023886"/>
                  </a:solidFill>
                  <a:latin typeface="方正公文黑体" panose="02000500000000000000" charset="-122"/>
                  <a:ea typeface="方正公文黑体" panose="02000500000000000000" charset="-122"/>
                </a:rPr>
                <a:t>一个任务</a:t>
              </a:r>
              <a:endParaRPr lang="zh-CN" altLang="en-US" sz="22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7"/>
              </p:custDataLst>
            </p:nvPr>
          </p:nvCxnSpPr>
          <p:spPr>
            <a:xfrm>
              <a:off x="668" y="2439"/>
              <a:ext cx="8717" cy="0"/>
            </a:xfrm>
            <a:prstGeom prst="line">
              <a:avLst/>
            </a:prstGeom>
            <a:ln w="6350">
              <a:solidFill>
                <a:srgbClr val="0238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>
              <p:custDataLst>
                <p:tags r:id="rId8"/>
              </p:custDataLst>
            </p:nvPr>
          </p:nvSpPr>
          <p:spPr>
            <a:xfrm>
              <a:off x="668" y="6476"/>
              <a:ext cx="8697" cy="26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</a:rPr>
                <a:t>模块化</a:t>
              </a:r>
              <a:endParaRPr lang="zh-CN" altLang="en-US" sz="1600" dirty="0">
                <a:latin typeface="方正公文黑体" panose="02000500000000000000" charset="-122"/>
                <a:ea typeface="方正公文黑体" panose="02000500000000000000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</a:rPr>
                <a:t>功能正确性与安全性平衡</a:t>
              </a:r>
              <a:endParaRPr lang="zh-CN" altLang="en-US" sz="1600" dirty="0">
                <a:latin typeface="方正公文黑体" panose="02000500000000000000" charset="-122"/>
                <a:ea typeface="方正公文黑体" panose="02000500000000000000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</a:rPr>
                <a:t>确保高质量的训练数据</a:t>
              </a:r>
              <a:endParaRPr lang="en-US" altLang="zh-CN" sz="1600" dirty="0">
                <a:latin typeface="方正公文黑体" panose="02000500000000000000" charset="-122"/>
                <a:ea typeface="方正公文黑体" panose="02000500000000000000" charset="-122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9"/>
              </p:custDataLst>
            </p:nvPr>
          </p:nvSpPr>
          <p:spPr>
            <a:xfrm>
              <a:off x="668" y="5562"/>
              <a:ext cx="3729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 dirty="0">
                  <a:solidFill>
                    <a:srgbClr val="023886"/>
                  </a:solidFill>
                  <a:latin typeface="方正公文黑体" panose="02000500000000000000" charset="-122"/>
                  <a:ea typeface="方正公文黑体" panose="02000500000000000000" charset="-122"/>
                </a:rPr>
                <a:t>三大挑战</a:t>
              </a:r>
              <a:endParaRPr lang="zh-CN" altLang="en-US" sz="22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endParaRPr>
            </a:p>
          </p:txBody>
        </p:sp>
        <p:cxnSp>
          <p:nvCxnSpPr>
            <p:cNvPr id="74" name="直接连接符 73"/>
            <p:cNvCxnSpPr/>
            <p:nvPr>
              <p:custDataLst>
                <p:tags r:id="rId10"/>
              </p:custDataLst>
            </p:nvPr>
          </p:nvCxnSpPr>
          <p:spPr>
            <a:xfrm flipV="1">
              <a:off x="668" y="6283"/>
              <a:ext cx="8697" cy="25"/>
            </a:xfrm>
            <a:prstGeom prst="line">
              <a:avLst/>
            </a:prstGeom>
            <a:ln w="6350">
              <a:solidFill>
                <a:srgbClr val="0238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668" y="2616"/>
              <a:ext cx="7444" cy="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</a:rPr>
                <a:t>受控代码生成（controlled code generation）</a:t>
              </a:r>
              <a:endParaRPr lang="zh-CN" altLang="en-US" sz="16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668" y="3440"/>
              <a:ext cx="2353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 dirty="0">
                  <a:solidFill>
                    <a:srgbClr val="023886"/>
                  </a:solidFill>
                  <a:latin typeface="方正公文黑体" panose="02000500000000000000" charset="-122"/>
                  <a:ea typeface="方正公文黑体" panose="02000500000000000000" charset="-122"/>
                </a:rPr>
                <a:t>两个问题</a:t>
              </a:r>
              <a:endParaRPr lang="zh-CN" altLang="en-US" sz="2200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3"/>
              </p:custDataLst>
            </p:nvPr>
          </p:nvCxnSpPr>
          <p:spPr>
            <a:xfrm>
              <a:off x="668" y="4177"/>
              <a:ext cx="8717" cy="0"/>
            </a:xfrm>
            <a:prstGeom prst="line">
              <a:avLst/>
            </a:prstGeom>
            <a:ln w="6350">
              <a:solidFill>
                <a:srgbClr val="0238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668" y="4294"/>
              <a:ext cx="7444" cy="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</a:rPr>
                <a:t>安全加固（security hardening）</a:t>
              </a:r>
              <a:endParaRPr lang="zh-CN" altLang="en-US" sz="16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</a:rPr>
                <a:t>对抗性测试（</a:t>
              </a:r>
              <a:r>
                <a:rPr lang="en-US" altLang="zh-CN" sz="1600" dirty="0"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</a:rPr>
                <a:t>adversarial testing</a:t>
              </a:r>
              <a:r>
                <a:rPr lang="zh-CN" altLang="en-US" sz="1600" dirty="0"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</a:rPr>
                <a:t>）</a:t>
              </a:r>
              <a:endParaRPr lang="zh-CN" altLang="en-US" sz="16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608965" y="5039995"/>
            <a:ext cx="15087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</a:rPr>
              <a:t>解决思路</a:t>
            </a:r>
            <a:endParaRPr lang="zh-CN" altLang="en-US" sz="2200" b="1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16"/>
            </p:custDataLst>
          </p:nvPr>
        </p:nvSpPr>
        <p:spPr>
          <a:xfrm>
            <a:off x="594995" y="5464175"/>
            <a:ext cx="10984230" cy="1005840"/>
          </a:xfrm>
          <a:prstGeom prst="roundRect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algn="ctr"/>
            <a:r>
              <a:rPr lang="zh-CN" altLang="en-US" sz="2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文章提出了一种名为</a:t>
            </a:r>
            <a:r>
              <a:rPr lang="zh-CN" altLang="en-US" sz="2000" b="1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的学习方法。</a:t>
            </a:r>
            <a:r>
              <a:rPr lang="zh-CN" altLang="en-US" sz="2000" b="1">
                <a:latin typeface="Al Bayan Bold" charset="0"/>
                <a:ea typeface="方正公文黑体" panose="02000500000000000000" charset="-122"/>
                <a:cs typeface="Al Bayan Bold" charset="0"/>
              </a:rPr>
              <a:t>SVEN</a:t>
            </a:r>
            <a:r>
              <a:rPr lang="zh-CN" altLang="en-US" sz="2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通过</a:t>
            </a:r>
            <a:r>
              <a:rPr lang="zh-CN" altLang="en-US" sz="2000" b="1">
                <a:latin typeface="Al Bayan Bold" charset="0"/>
                <a:ea typeface="方正公文黑体" panose="02000500000000000000" charset="-122"/>
                <a:cs typeface="Al Bayan Bold" charset="0"/>
              </a:rPr>
              <a:t>prefix-tuning</a:t>
            </a:r>
            <a:r>
              <a:rPr lang="zh-CN" altLang="en-US" sz="2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在不改变</a:t>
            </a:r>
            <a:r>
              <a:rPr lang="zh-CN" altLang="en-US" sz="2000" b="1">
                <a:latin typeface="Al Bayan Bold" charset="0"/>
                <a:ea typeface="方正公文黑体" panose="02000500000000000000" charset="-122"/>
                <a:cs typeface="Al Bayan Bold" charset="0"/>
              </a:rPr>
              <a:t>LLM</a:t>
            </a:r>
            <a:r>
              <a:rPr lang="zh-CN" altLang="en-US" sz="200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参数的前提下生成更加安全且功能正确的代码。</a:t>
            </a:r>
            <a:endParaRPr lang="zh-CN" altLang="en-US" sz="20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algn="ctr"/>
            <a:endParaRPr lang="zh-CN" altLang="en-US" sz="200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00985" y="2441575"/>
            <a:ext cx="334645" cy="1295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02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任务描述 &amp; 挑战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98780" y="116395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LLM 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是如何生成代码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的？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79425" y="168592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9425" y="2221230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def add(a, b):</a:t>
            </a:r>
            <a:endParaRPr lang="zh-CN" altLang="en-US" b="1">
              <a:cs typeface="+mn-lt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273810" y="2828925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98780" y="3450590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 return a + b</a:t>
            </a:r>
            <a:endParaRPr lang="zh-CN" altLang="en-US" b="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02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任务描述 &amp; 挑战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98780" y="116395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LLM 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是如何生成代码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的？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79425" y="168592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截屏2025-07-31 16.24.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565" y="1957705"/>
            <a:ext cx="2692400" cy="838200"/>
          </a:xfrm>
          <a:prstGeom prst="rect">
            <a:avLst/>
          </a:prstGeom>
        </p:spPr>
      </p:pic>
      <p:pic>
        <p:nvPicPr>
          <p:cNvPr id="10" name="图片 9" descr="截屏2025-07-31 16.25.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530" y="3667760"/>
            <a:ext cx="3289300" cy="1244600"/>
          </a:xfrm>
          <a:prstGeom prst="rect">
            <a:avLst/>
          </a:prstGeom>
        </p:spPr>
      </p:pic>
      <p:pic>
        <p:nvPicPr>
          <p:cNvPr id="12" name="图片 11" descr="截屏2025-07-31 16.25.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320" y="5582285"/>
            <a:ext cx="4914900" cy="11049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3906520" y="218376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def add(a, b):</a:t>
            </a:r>
            <a:endParaRPr lang="zh-CN" altLang="en-US" b="1">
              <a:cs typeface="+mn-lt"/>
            </a:endParaRPr>
          </a:p>
        </p:txBody>
      </p:sp>
      <p:sp>
        <p:nvSpPr>
          <p:cNvPr id="17" name="下箭头 16"/>
          <p:cNvSpPr/>
          <p:nvPr>
            <p:custDataLst>
              <p:tags r:id="rId9"/>
            </p:custDataLst>
          </p:nvPr>
        </p:nvSpPr>
        <p:spPr>
          <a:xfrm>
            <a:off x="4700905" y="266446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825875" y="329882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 return</a:t>
            </a:r>
            <a:endParaRPr lang="zh-CN" altLang="en-US" b="1">
              <a:cs typeface="+mn-lt"/>
            </a:endParaRPr>
          </a:p>
        </p:txBody>
      </p:sp>
      <p:sp>
        <p:nvSpPr>
          <p:cNvPr id="21" name="下箭头 20"/>
          <p:cNvSpPr/>
          <p:nvPr>
            <p:custDataLst>
              <p:tags r:id="rId11"/>
            </p:custDataLst>
          </p:nvPr>
        </p:nvSpPr>
        <p:spPr>
          <a:xfrm>
            <a:off x="4700905" y="376682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3825875" y="432625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cs typeface="+mn-lt"/>
              </a:rPr>
              <a:t>a</a:t>
            </a:r>
            <a:endParaRPr lang="en-US" altLang="zh-CN" b="1">
              <a:cs typeface="+mn-lt"/>
            </a:endParaRPr>
          </a:p>
        </p:txBody>
      </p:sp>
      <p:sp>
        <p:nvSpPr>
          <p:cNvPr id="31" name="下箭头 30"/>
          <p:cNvSpPr/>
          <p:nvPr>
            <p:custDataLst>
              <p:tags r:id="rId13"/>
            </p:custDataLst>
          </p:nvPr>
        </p:nvSpPr>
        <p:spPr>
          <a:xfrm>
            <a:off x="4700905" y="473202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3825875" y="529145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cs typeface="+mn-lt"/>
              </a:rPr>
              <a:t>+</a:t>
            </a:r>
            <a:endParaRPr lang="en-US" altLang="zh-CN" b="1">
              <a:cs typeface="+mn-lt"/>
            </a:endParaRPr>
          </a:p>
        </p:txBody>
      </p:sp>
      <p:sp>
        <p:nvSpPr>
          <p:cNvPr id="33" name="下箭头 32"/>
          <p:cNvSpPr/>
          <p:nvPr>
            <p:custDataLst>
              <p:tags r:id="rId15"/>
            </p:custDataLst>
          </p:nvPr>
        </p:nvSpPr>
        <p:spPr>
          <a:xfrm>
            <a:off x="4700905" y="575945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3825875" y="631888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cs typeface="+mn-lt"/>
              </a:rPr>
              <a:t>b</a:t>
            </a:r>
            <a:endParaRPr lang="en-US" altLang="zh-CN" b="1">
              <a:cs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925195" y="346519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def add(a, b):</a:t>
            </a:r>
            <a:endParaRPr lang="zh-CN" altLang="en-US" b="1">
              <a:cs typeface="+mn-lt"/>
            </a:endParaRPr>
          </a:p>
        </p:txBody>
      </p:sp>
      <p:sp>
        <p:nvSpPr>
          <p:cNvPr id="36" name="下箭头 35"/>
          <p:cNvSpPr/>
          <p:nvPr>
            <p:custDataLst>
              <p:tags r:id="rId18"/>
            </p:custDataLst>
          </p:nvPr>
        </p:nvSpPr>
        <p:spPr>
          <a:xfrm>
            <a:off x="1719580" y="407289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19"/>
            </p:custDataLst>
          </p:nvPr>
        </p:nvSpPr>
        <p:spPr>
          <a:xfrm>
            <a:off x="844550" y="4694555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cs typeface="+mn-lt"/>
              </a:rPr>
              <a:t> return a + b</a:t>
            </a:r>
            <a:endParaRPr lang="zh-CN" altLang="en-US" b="1">
              <a:cs typeface="+mn-lt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3121025" y="4226560"/>
            <a:ext cx="97917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>
            <p:custDataLst>
              <p:tags r:id="rId20"/>
            </p:custDataLst>
          </p:nvPr>
        </p:nvSpPr>
        <p:spPr>
          <a:xfrm>
            <a:off x="6026150" y="4226560"/>
            <a:ext cx="97917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>
            <p:custDataLst>
              <p:tags r:id="rId21"/>
            </p:custDataLst>
          </p:nvPr>
        </p:nvSpPr>
        <p:spPr>
          <a:xfrm>
            <a:off x="8745220" y="3067685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下箭头 40"/>
          <p:cNvSpPr/>
          <p:nvPr>
            <p:custDataLst>
              <p:tags r:id="rId22"/>
            </p:custDataLst>
          </p:nvPr>
        </p:nvSpPr>
        <p:spPr>
          <a:xfrm>
            <a:off x="8745220" y="5137785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02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任务描述 &amp; 挑战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98780" y="116395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受控代码生成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任务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79425" y="1685925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79425" y="1872615"/>
            <a:ext cx="7715250" cy="2004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实现对语言模型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（</a:t>
            </a:r>
            <a:r>
              <a:rPr lang="en-US" altLang="zh-CN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LM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）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的控制代码生成：除了提供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prompt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外，还引入属性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c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来指导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LM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生成满足该属性的代码。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indent="45720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c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是一个二元安全属性：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c</a:t>
            </a:r>
            <a:r>
              <a:rPr lang="en-US" altLang="zh-CN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=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{sec, vul}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。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c</a:t>
            </a:r>
            <a:r>
              <a:rPr lang="en-US" altLang="zh-CN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=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sec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：输出的程序是安全的，允许对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LM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进行安全加固。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c</a:t>
            </a:r>
            <a:r>
              <a:rPr lang="en-US" altLang="zh-CN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=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</a:rPr>
              <a:t>vul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：对抗测试场景，在此场景中将降低</a:t>
            </a:r>
            <a:r>
              <a:rPr lang="zh-CN" altLang="en-US" b="1" dirty="0">
                <a:solidFill>
                  <a:srgbClr val="023886"/>
                </a:solidFill>
                <a:latin typeface="Al Bayan Plain" charset="0"/>
                <a:ea typeface="方正公文黑体" panose="02000500000000000000" charset="-122"/>
                <a:cs typeface="Al Bayan Plain" charset="0"/>
                <a:sym typeface="+mn-ea"/>
              </a:rPr>
              <a:t>LM</a:t>
            </a:r>
            <a:r>
              <a:rPr lang="zh-CN" altLang="en-US" dirty="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的安全水平。</a:t>
            </a:r>
            <a:endParaRPr lang="zh-CN" altLang="en-US" dirty="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509" t="10837" r="10664" b="4527"/>
          <a:stretch>
            <a:fillRect/>
          </a:stretch>
        </p:blipFill>
        <p:spPr>
          <a:xfrm>
            <a:off x="8880475" y="3202305"/>
            <a:ext cx="2308860" cy="767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6200" y="1784350"/>
            <a:ext cx="1994535" cy="802640"/>
          </a:xfrm>
          <a:prstGeom prst="rect">
            <a:avLst/>
          </a:prstGeom>
        </p:spPr>
      </p:pic>
      <p:sp>
        <p:nvSpPr>
          <p:cNvPr id="31" name="下箭头 30"/>
          <p:cNvSpPr/>
          <p:nvPr>
            <p:custDataLst>
              <p:tags r:id="rId10"/>
            </p:custDataLst>
          </p:nvPr>
        </p:nvSpPr>
        <p:spPr>
          <a:xfrm>
            <a:off x="9720580" y="2633980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5830" y="4739005"/>
            <a:ext cx="10443845" cy="1297940"/>
          </a:xfrm>
          <a:prstGeom prst="rect">
            <a:avLst/>
          </a:prstGeom>
        </p:spPr>
      </p:pic>
      <p:sp>
        <p:nvSpPr>
          <p:cNvPr id="14" name="矩形: 圆角 2"/>
          <p:cNvSpPr/>
          <p:nvPr>
            <p:custDataLst>
              <p:tags r:id="rId13"/>
            </p:custDataLst>
          </p:nvPr>
        </p:nvSpPr>
        <p:spPr>
          <a:xfrm>
            <a:off x="1023620" y="6179820"/>
            <a:ext cx="2444115" cy="34925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受控代码生成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15" name="矩形: 圆角 2"/>
          <p:cNvSpPr/>
          <p:nvPr>
            <p:custDataLst>
              <p:tags r:id="rId14"/>
            </p:custDataLst>
          </p:nvPr>
        </p:nvSpPr>
        <p:spPr>
          <a:xfrm>
            <a:off x="3594735" y="6179820"/>
            <a:ext cx="2444115" cy="34925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漏洞检测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16" name="矩形: 圆角 2"/>
          <p:cNvSpPr/>
          <p:nvPr>
            <p:custDataLst>
              <p:tags r:id="rId15"/>
            </p:custDataLst>
          </p:nvPr>
        </p:nvSpPr>
        <p:spPr>
          <a:xfrm>
            <a:off x="6165850" y="6179820"/>
            <a:ext cx="2444115" cy="34925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漏洞修复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17" name="矩形: 圆角 2"/>
          <p:cNvSpPr/>
          <p:nvPr>
            <p:custDataLst>
              <p:tags r:id="rId16"/>
            </p:custDataLst>
          </p:nvPr>
        </p:nvSpPr>
        <p:spPr>
          <a:xfrm>
            <a:off x="8736965" y="6179820"/>
            <a:ext cx="2444115" cy="34925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35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+mn-cs"/>
              </a:rPr>
              <a:t>漏洞注入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479425" y="4074160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任务对比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8"/>
            </p:custDataLst>
          </p:nvPr>
        </p:nvCxnSpPr>
        <p:spPr>
          <a:xfrm>
            <a:off x="560070" y="4596130"/>
            <a:ext cx="11195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Inference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98780" y="1163955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前缀</a:t>
            </a:r>
            <a:r>
              <a:rPr lang="zh-CN" altLang="en-US" sz="28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调优</a:t>
            </a:r>
            <a:endParaRPr lang="zh-CN" altLang="en-US" sz="2800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79425" y="1685925"/>
            <a:ext cx="55092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058535" y="1170940"/>
            <a:ext cx="455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SVEN vs. LM</a:t>
            </a:r>
            <a:endParaRPr lang="zh-CN" altLang="en-US" sz="28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6139180" y="1692910"/>
            <a:ext cx="55251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592570" y="5365115"/>
            <a:ext cx="4902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普通代码生成和受控代码生成的对比</a:t>
            </a:r>
            <a:endParaRPr lang="zh-CN" altLang="en-US" dirty="0">
              <a:solidFill>
                <a:schemeClr val="tx1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在输入部分，若将属性设为</a:t>
            </a:r>
            <a:r>
              <a:rPr lang="en-US" altLang="zh-CN" b="1">
                <a:solidFill>
                  <a:schemeClr val="tx1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sec</a:t>
            </a:r>
            <a:r>
              <a:rPr lang="zh-CN" altLang="en-US" dirty="0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作为前缀部分嵌入隐层状态，生成安全代码的概率将从</a:t>
            </a:r>
            <a:r>
              <a:rPr lang="en-US" altLang="zh-CN" b="1">
                <a:solidFill>
                  <a:schemeClr val="tx1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60%</a:t>
            </a:r>
            <a:r>
              <a:rPr lang="zh-CN" altLang="en-US" dirty="0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提升至</a:t>
            </a:r>
            <a:r>
              <a:rPr lang="en-US" altLang="zh-CN" b="1">
                <a:solidFill>
                  <a:schemeClr val="tx1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90%</a:t>
            </a:r>
            <a:endParaRPr lang="en-US" altLang="zh-CN" b="1">
              <a:solidFill>
                <a:schemeClr val="tx1"/>
              </a:solidFill>
              <a:latin typeface="Al Bayan Bold" charset="0"/>
              <a:ea typeface="方正公文黑体" panose="02000500000000000000" charset="-122"/>
              <a:cs typeface="Al Bayan Bold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3485" y="2741295"/>
            <a:ext cx="5201920" cy="2141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6315" y="2004695"/>
            <a:ext cx="4400550" cy="336042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996315" y="5683885"/>
            <a:ext cx="4610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在微调过程中，冻结</a:t>
            </a:r>
            <a:r>
              <a:rPr lang="en-US" altLang="zh-CN" b="1">
                <a:solidFill>
                  <a:schemeClr val="tx1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>
                <a:solidFill>
                  <a:schemeClr val="tx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其他位置的参数，只对前缀部分进行调优</a:t>
            </a:r>
            <a:endParaRPr lang="zh-CN" altLang="en-US">
              <a:solidFill>
                <a:schemeClr val="tx1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1092200" y="3736975"/>
            <a:ext cx="1304290" cy="139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233045" y="3961130"/>
            <a:ext cx="859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连续提示向量</a:t>
            </a:r>
            <a:endParaRPr lang="zh-CN" altLang="en-US">
              <a:solidFill>
                <a:srgbClr val="FF0000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1365" y="254717"/>
            <a:ext cx="2278544" cy="8309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0995"/>
            <a:ext cx="763270" cy="694690"/>
          </a:xfrm>
          <a:prstGeom prst="rect">
            <a:avLst/>
          </a:prstGeom>
          <a:solidFill>
            <a:srgbClr val="0238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4550" y="427355"/>
            <a:ext cx="455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03</a:t>
            </a:r>
            <a:r>
              <a:rPr lang="en-US" altLang="zh-CN" sz="3200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</a:t>
            </a:r>
            <a:r>
              <a:rPr lang="en-US" altLang="zh-CN" sz="3200" b="1">
                <a:solidFill>
                  <a:srgbClr val="023886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SVEN: Training</a:t>
            </a:r>
            <a:endParaRPr lang="en-US" altLang="zh-CN" sz="3200" b="1">
              <a:solidFill>
                <a:srgbClr val="023886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4484" y="1391898"/>
            <a:ext cx="4787525" cy="1598301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63039" y="2494259"/>
            <a:ext cx="5662593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740"/>
              </a:buClr>
              <a:buSzTx/>
              <a:defRPr/>
            </a:pPr>
            <a:r>
              <a:rPr lang="zh-CN" altLang="en-US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将代码分为不同区域，在不同区域应用不同的损失项；</a:t>
            </a:r>
            <a:r>
              <a:rPr lang="zh-CN" altLang="en-US" sz="1800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训练过程中，</a:t>
            </a:r>
            <a:r>
              <a:rPr lang="en-US" altLang="zh-CN" sz="1800" b="1" dirty="0">
                <a:solidFill>
                  <a:prstClr val="black"/>
                </a:solidFill>
                <a:latin typeface="Al Bayan Bold" charset="0"/>
                <a:ea typeface="方正公文黑体" panose="02000500000000000000" charset="-122"/>
                <a:cs typeface="Al Bayan Bold" charset="0"/>
              </a:rPr>
              <a:t>LM</a:t>
            </a:r>
            <a:r>
              <a:rPr lang="zh-CN" altLang="en-US" sz="1800" dirty="0">
                <a:solidFill>
                  <a:prstClr val="black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权重保持不变，只更新前缀参数</a:t>
            </a:r>
            <a:endParaRPr lang="en-US" altLang="zh-CN" sz="1800" dirty="0">
              <a:solidFill>
                <a:prstClr val="black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82320" y="1308100"/>
            <a:ext cx="5574665" cy="452120"/>
          </a:xfrm>
          <a:prstGeom prst="rect">
            <a:avLst/>
          </a:prstGeom>
          <a:solidFill>
            <a:srgbClr val="023886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8865" y="3601720"/>
            <a:ext cx="10410825" cy="2162810"/>
            <a:chOff x="1232" y="5672"/>
            <a:chExt cx="16395" cy="3406"/>
          </a:xfrm>
        </p:grpSpPr>
        <p:grpSp>
          <p:nvGrpSpPr>
            <p:cNvPr id="11" name="组合 10"/>
            <p:cNvGrpSpPr/>
            <p:nvPr/>
          </p:nvGrpSpPr>
          <p:grpSpPr>
            <a:xfrm>
              <a:off x="1232" y="5672"/>
              <a:ext cx="3409" cy="3406"/>
              <a:chOff x="1376" y="5292"/>
              <a:chExt cx="3409" cy="3406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76" y="5292"/>
                <a:ext cx="3409" cy="3406"/>
                <a:chOff x="11662" y="5175"/>
                <a:chExt cx="3409" cy="3406"/>
              </a:xfrm>
            </p:grpSpPr>
            <p:sp>
              <p:nvSpPr>
                <p:cNvPr id="16" name="圆角矩形 15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1662" y="5175"/>
                  <a:ext cx="3409" cy="3406"/>
                </a:xfrm>
                <a:prstGeom prst="roundRect">
                  <a:avLst/>
                </a:prstGeom>
                <a:solidFill>
                  <a:srgbClr val="0238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" name="圆角矩形 1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1832" y="6113"/>
                  <a:ext cx="3070" cy="852"/>
                </a:xfrm>
                <a:prstGeom prst="roundRect">
                  <a:avLst/>
                </a:prstGeom>
                <a:solidFill>
                  <a:srgbClr val="FFE8E6"/>
                </a:solidFill>
                <a:ln>
                  <a:solidFill>
                    <a:srgbClr val="FFE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>
                      <a:solidFill>
                        <a:schemeClr val="tx1"/>
                      </a:solidFill>
                      <a:latin typeface="方正公文黑体" panose="02000500000000000000" charset="-122"/>
                      <a:ea typeface="方正公文黑体" panose="02000500000000000000" charset="-122"/>
                    </a:rPr>
                    <a:t>安全敏感区域</a:t>
                  </a:r>
                  <a:endParaRPr lang="zh-CN" altLang="en-US">
                    <a:solidFill>
                      <a:schemeClr val="tx1"/>
                    </a:solidFill>
                    <a:latin typeface="方正公文黑体" panose="02000500000000000000" charset="-122"/>
                    <a:ea typeface="方正公文黑体" panose="02000500000000000000" charset="-122"/>
                  </a:endParaRPr>
                </a:p>
              </p:txBody>
            </p:sp>
            <p:sp>
              <p:nvSpPr>
                <p:cNvPr id="18" name="圆角矩形 1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1832" y="7278"/>
                  <a:ext cx="3070" cy="852"/>
                </a:xfrm>
                <a:prstGeom prst="roundRect">
                  <a:avLst/>
                </a:prstGeom>
                <a:solidFill>
                  <a:srgbClr val="E2FFE9"/>
                </a:solidFill>
                <a:ln>
                  <a:solidFill>
                    <a:srgbClr val="E2FF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>
                      <a:solidFill>
                        <a:schemeClr val="tx1"/>
                      </a:solidFill>
                      <a:latin typeface="方正公文黑体" panose="02000500000000000000" charset="-122"/>
                      <a:ea typeface="方正公文黑体" panose="02000500000000000000" charset="-122"/>
                    </a:rPr>
                    <a:t>中性区域</a:t>
                  </a:r>
                  <a:endParaRPr lang="zh-CN" altLang="en-US">
                    <a:solidFill>
                      <a:schemeClr val="tx1"/>
                    </a:solidFill>
                    <a:latin typeface="方正公文黑体" panose="02000500000000000000" charset="-122"/>
                    <a:ea typeface="方正公文黑体" panose="02000500000000000000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43" y="5512"/>
                <a:ext cx="247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方正公文黑体" panose="02000500000000000000" charset="-122"/>
                    <a:ea typeface="方正公文黑体" panose="02000500000000000000" charset="-122"/>
                  </a:rPr>
                  <a:t>代码块</a:t>
                </a:r>
                <a:endParaRPr lang="zh-CN" altLang="en-US">
                  <a:solidFill>
                    <a:schemeClr val="bg1"/>
                  </a:solidFill>
                  <a:latin typeface="方正公文黑体" panose="02000500000000000000" charset="-122"/>
                  <a:ea typeface="方正公文黑体" panose="02000500000000000000" charset="-122"/>
                </a:endParaRPr>
              </a:p>
            </p:txBody>
          </p:sp>
        </p:grpSp>
        <p:sp>
          <p:nvSpPr>
            <p:cNvPr id="25" name="箭头: 上 11"/>
            <p:cNvSpPr/>
            <p:nvPr>
              <p:custDataLst>
                <p:tags r:id="rId11"/>
              </p:custDataLst>
            </p:nvPr>
          </p:nvSpPr>
          <p:spPr>
            <a:xfrm rot="5400000">
              <a:off x="7298" y="4451"/>
              <a:ext cx="272" cy="515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2"/>
              </p:custDataLst>
            </p:nvPr>
          </p:nvSpPr>
          <p:spPr>
            <a:xfrm>
              <a:off x="5639" y="6313"/>
              <a:ext cx="42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方正公文黑体" panose="02000500000000000000" charset="-122"/>
                  <a:ea typeface="方正公文黑体" panose="02000500000000000000" charset="-122"/>
                </a:rPr>
                <a:t>决定整个程序安全性</a:t>
              </a:r>
              <a:endParaRPr lang="zh-CN" altLang="en-US">
                <a:latin typeface="方正公文黑体" panose="02000500000000000000" charset="-122"/>
                <a:ea typeface="方正公文黑体" panose="02000500000000000000" charset="-122"/>
              </a:endParaRPr>
            </a:p>
          </p:txBody>
        </p:sp>
        <p:sp>
          <p:nvSpPr>
            <p:cNvPr id="27" name="箭头: 上 11"/>
            <p:cNvSpPr/>
            <p:nvPr>
              <p:custDataLst>
                <p:tags r:id="rId13"/>
              </p:custDataLst>
            </p:nvPr>
          </p:nvSpPr>
          <p:spPr>
            <a:xfrm rot="5400000">
              <a:off x="7298" y="5623"/>
              <a:ext cx="272" cy="5155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4"/>
              </p:custDataLst>
            </p:nvPr>
          </p:nvSpPr>
          <p:spPr>
            <a:xfrm>
              <a:off x="10397" y="6610"/>
              <a:ext cx="7230" cy="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740"/>
                </a:buClr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  <a:sym typeface="+mn-ea"/>
                </a:rPr>
                <a:t>训练</a:t>
              </a:r>
              <a:r>
                <a:rPr lang="en-US" altLang="zh-CN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 Bayan Bold" charset="0"/>
                  <a:ea typeface="方正公文黑体" panose="02000500000000000000" charset="-122"/>
                  <a:cs typeface="Al Bayan Bold" charset="0"/>
                  <a:sym typeface="+mn-ea"/>
                </a:rPr>
                <a:t>SVEN</a:t>
              </a: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  <a:sym typeface="+mn-ea"/>
                </a:rPr>
                <a:t>以强制生成安全代码的</a:t>
              </a:r>
              <a:r>
                <a:rPr lang="en-US" altLang="zh-CN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 Bayan Bold" charset="0"/>
                  <a:ea typeface="方正公文黑体" panose="02000500000000000000" charset="-122"/>
                  <a:cs typeface="Al Bayan Bold" charset="0"/>
                  <a:sym typeface="+mn-ea"/>
                </a:rPr>
                <a:t>token</a:t>
              </a:r>
              <a:endPara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5"/>
              </p:custDataLst>
            </p:nvPr>
          </p:nvSpPr>
          <p:spPr>
            <a:xfrm>
              <a:off x="10397" y="7775"/>
              <a:ext cx="6473" cy="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740"/>
                </a:buClr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  <a:sym typeface="+mn-ea"/>
                </a:rPr>
                <a:t>限制</a:t>
              </a:r>
              <a:r>
                <a:rPr lang="en-US" altLang="zh-CN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 Bayan Bold" charset="0"/>
                  <a:ea typeface="方正公文黑体" panose="02000500000000000000" charset="-122"/>
                  <a:cs typeface="Al Bayan Bold" charset="0"/>
                  <a:sym typeface="+mn-ea"/>
                </a:rPr>
                <a:t>SVEN</a:t>
              </a: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  <a:sym typeface="+mn-ea"/>
                </a:rPr>
                <a:t>以遵循原始</a:t>
              </a:r>
              <a:r>
                <a:rPr lang="en-US" altLang="zh-CN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 Bayan Bold" charset="0"/>
                  <a:ea typeface="方正公文黑体" panose="02000500000000000000" charset="-122"/>
                  <a:cs typeface="Al Bayan Bold" charset="0"/>
                  <a:sym typeface="+mn-ea"/>
                </a:rPr>
                <a:t>LM</a:t>
              </a: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cs typeface="方正公文黑体" panose="02000500000000000000" charset="-122"/>
                  <a:sym typeface="+mn-ea"/>
                </a:rPr>
                <a:t>生成的</a:t>
              </a:r>
              <a:r>
                <a:rPr lang="en-US" altLang="zh-CN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 Bayan Bold" charset="0"/>
                  <a:ea typeface="方正公文黑体" panose="02000500000000000000" charset="-122"/>
                  <a:cs typeface="Al Bayan Bold" charset="0"/>
                  <a:sym typeface="+mn-ea"/>
                </a:rPr>
                <a:t>token</a:t>
              </a:r>
              <a:endPara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 Bayan Bold" charset="0"/>
                <a:ea typeface="方正公文黑体" panose="02000500000000000000" charset="-122"/>
                <a:cs typeface="Al Bayan Bold" charset="0"/>
                <a:sym typeface="+mn-ea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6"/>
              </p:custDataLst>
            </p:nvPr>
          </p:nvSpPr>
          <p:spPr>
            <a:xfrm>
              <a:off x="5949" y="7355"/>
              <a:ext cx="3621" cy="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740"/>
                </a:buClr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公文黑体" panose="02000500000000000000" charset="-122"/>
                  <a:ea typeface="方正公文黑体" panose="02000500000000000000" charset="-122"/>
                  <a:sym typeface="+mn-ea"/>
                </a:rPr>
                <a:t>保持功能正确性</a:t>
              </a:r>
              <a:endPara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sym typeface="+mn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87070" y="1368425"/>
            <a:ext cx="5883275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黑体" panose="02000500000000000000" charset="-122"/>
                <a:ea typeface="方正公文黑体" panose="02000500000000000000" charset="-122"/>
                <a:sym typeface="+mn-ea"/>
              </a:rPr>
              <a:t>训练</a:t>
            </a:r>
            <a:r>
              <a:rPr lang="zh-CN" altLang="en-US" dirty="0">
                <a:solidFill>
                  <a:prstClr val="white"/>
                </a:solidFill>
                <a:latin typeface="方正公文黑体" panose="02000500000000000000" charset="-122"/>
                <a:ea typeface="方正公文黑体" panose="02000500000000000000" charset="-122"/>
                <a:sym typeface="+mn-ea"/>
              </a:rPr>
              <a:t>目标：</a:t>
            </a:r>
            <a:r>
              <a:rPr lang="zh-CN" altLang="en-US" dirty="0">
                <a:solidFill>
                  <a:schemeClr val="bg1"/>
                </a:solidFill>
                <a:latin typeface="方正公文黑体" panose="02000500000000000000" charset="-122"/>
                <a:ea typeface="方正公文黑体" panose="02000500000000000000" charset="-122"/>
                <a:sym typeface="+mn-ea"/>
              </a:rPr>
              <a:t>在保持功能正确性的同时实现安全控制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公文黑体" panose="02000500000000000000" charset="-122"/>
              <a:ea typeface="方正公文黑体" panose="02000500000000000000" charset="-122"/>
              <a:cs typeface="+mn-cs"/>
            </a:endParaRPr>
          </a:p>
          <a:p>
            <a:pPr algn="ctr"/>
            <a:endParaRPr lang="zh-CN" altLang="en-US"/>
          </a:p>
        </p:txBody>
      </p:sp>
      <p:sp>
        <p:nvSpPr>
          <p:cNvPr id="33" name="下箭头 32"/>
          <p:cNvSpPr/>
          <p:nvPr>
            <p:custDataLst>
              <p:tags r:id="rId17"/>
            </p:custDataLst>
          </p:nvPr>
        </p:nvSpPr>
        <p:spPr>
          <a:xfrm rot="10800000">
            <a:off x="3524885" y="1866265"/>
            <a:ext cx="485775" cy="521970"/>
          </a:xfrm>
          <a:prstGeom prst="downArrow">
            <a:avLst/>
          </a:prstGeom>
          <a:solidFill>
            <a:srgbClr val="0238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22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23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24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2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3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1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125.0812598425197,&quot;left&quot;:180.61244094488188,&quot;top&quot;:265.80393700787397,&quot;width&quot;:673.9600787401574}"/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125.0812598425197,&quot;left&quot;:180.61244094488188,&quot;top&quot;:265.80393700787397,&quot;width&quot;:673.9600787401574}"/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71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72.xml><?xml version="1.0" encoding="utf-8"?>
<p:tagLst xmlns:p="http://schemas.openxmlformats.org/presentationml/2006/main">
  <p:tag name="KSO_WM_DIAGRAM_VIRTUALLY_FRAME" val="{&quot;height&quot;:244.14566929133852,&quot;left&quot;:67.02015748031496,&quot;top&quot;:165.91527559055118,&quot;width&quot;:825.9597637795275}"/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4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5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6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7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8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91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92.xml><?xml version="1.0" encoding="utf-8"?>
<p:tagLst xmlns:p="http://schemas.openxmlformats.org/presentationml/2006/main">
  <p:tag name="KSO_WM_DIAGRAM_VIRTUALLY_FRAME" val="{&quot;height&quot;:335.29244094488183,&quot;left&quot;:519.5611811023622,&quot;top&quot;:129.6855905511811,&quot;width&quot;:378.1888188976378}"/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5121</Words>
  <Application>WPS 演示</Application>
  <PresentationFormat>宽屏</PresentationFormat>
  <Paragraphs>392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64" baseType="lpstr">
      <vt:lpstr>Arial</vt:lpstr>
      <vt:lpstr>宋体</vt:lpstr>
      <vt:lpstr>Wingdings</vt:lpstr>
      <vt:lpstr>Al Bayan Bold</vt:lpstr>
      <vt:lpstr>方正公文黑体</vt:lpstr>
      <vt:lpstr>Times New Roman</vt:lpstr>
      <vt:lpstr>Merriweather Sans</vt:lpstr>
      <vt:lpstr>Thonburi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Segoe UI Black</vt:lpstr>
      <vt:lpstr>苹方-简</vt:lpstr>
      <vt:lpstr>Merriweather Sans</vt:lpstr>
      <vt:lpstr>Al Bayan Plain</vt:lpstr>
      <vt:lpstr>汉仪中黑KW</vt:lpstr>
      <vt:lpstr>汉仪旗黑KW</vt:lpstr>
      <vt:lpstr>Impact</vt:lpstr>
      <vt:lpstr>思源黑体 CN Bold</vt:lpstr>
      <vt:lpstr>Wingdings</vt:lpstr>
      <vt:lpstr>思源黑体 CN Bold</vt:lpstr>
      <vt:lpstr>PingFang SC Plain</vt:lpstr>
      <vt:lpstr>华康俪金黑W8(P)</vt:lpstr>
      <vt:lpstr>华康俪金黑W8(P)</vt:lpstr>
      <vt:lpstr>微软雅黑 Light</vt:lpstr>
      <vt:lpstr>微软雅黑</vt:lpstr>
      <vt:lpstr>微软雅黑 Light</vt:lpstr>
      <vt:lpstr/>
      <vt:lpstr>Al Bayan</vt:lpstr>
      <vt:lpstr>FZDocHei</vt:lpstr>
      <vt:lpstr>Al Nile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局限 1：覆盖范围有限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1bn</cp:lastModifiedBy>
  <cp:revision>155</cp:revision>
  <dcterms:created xsi:type="dcterms:W3CDTF">2025-07-31T11:37:09Z</dcterms:created>
  <dcterms:modified xsi:type="dcterms:W3CDTF">2025-07-31T11:37:09Z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53F16D418FBB003A4CEE89684B2E18AA_43</vt:lpwstr>
  </property>
</Properties>
</file>